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 id="2147483681" r:id="rId2"/>
    <p:sldMasterId id="2147483693" r:id="rId3"/>
  </p:sldMasterIdLst>
  <p:notesMasterIdLst>
    <p:notesMasterId r:id="rId34"/>
  </p:notesMasterIdLst>
  <p:sldIdLst>
    <p:sldId id="256" r:id="rId4"/>
    <p:sldId id="257" r:id="rId5"/>
    <p:sldId id="276" r:id="rId6"/>
    <p:sldId id="277" r:id="rId7"/>
    <p:sldId id="288" r:id="rId8"/>
    <p:sldId id="278" r:id="rId9"/>
    <p:sldId id="259" r:id="rId10"/>
    <p:sldId id="267" r:id="rId11"/>
    <p:sldId id="260" r:id="rId12"/>
    <p:sldId id="261" r:id="rId13"/>
    <p:sldId id="290" r:id="rId14"/>
    <p:sldId id="279" r:id="rId15"/>
    <p:sldId id="292" r:id="rId16"/>
    <p:sldId id="293" r:id="rId17"/>
    <p:sldId id="294" r:id="rId18"/>
    <p:sldId id="268" r:id="rId19"/>
    <p:sldId id="295" r:id="rId20"/>
    <p:sldId id="283" r:id="rId21"/>
    <p:sldId id="284" r:id="rId22"/>
    <p:sldId id="296" r:id="rId23"/>
    <p:sldId id="271" r:id="rId24"/>
    <p:sldId id="287" r:id="rId25"/>
    <p:sldId id="297" r:id="rId26"/>
    <p:sldId id="274" r:id="rId27"/>
    <p:sldId id="299" r:id="rId28"/>
    <p:sldId id="265" r:id="rId29"/>
    <p:sldId id="262" r:id="rId30"/>
    <p:sldId id="263" r:id="rId31"/>
    <p:sldId id="300" r:id="rId32"/>
    <p:sldId id="298" r:id="rId3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445ED-97BB-4A2A-86CD-8F5661409617}"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n-US"/>
        </a:p>
      </dgm:t>
    </dgm:pt>
    <dgm:pt modelId="{D8CEF624-BDF4-42F6-9B20-5669EC529A5D}">
      <dgm:prSet custT="1"/>
      <dgm:spPr/>
      <dgm:t>
        <a:bodyPr/>
        <a:lstStyle/>
        <a:p>
          <a:pPr rtl="0"/>
          <a:r>
            <a:rPr lang="en-US" sz="4800" dirty="0" smtClean="0">
              <a:latin typeface="Perpetua" pitchFamily="18" charset="0"/>
            </a:rPr>
            <a:t>Three Guiding Principles</a:t>
          </a:r>
          <a:endParaRPr lang="en-US" sz="4800" dirty="0">
            <a:latin typeface="Perpetua" pitchFamily="18" charset="0"/>
          </a:endParaRPr>
        </a:p>
      </dgm:t>
    </dgm:pt>
    <dgm:pt modelId="{71B8C13B-02C5-4080-B3FA-8846F931EBAB}" type="parTrans" cxnId="{E3AC5ECF-D883-460D-B9D4-4676785BE887}">
      <dgm:prSet/>
      <dgm:spPr/>
      <dgm:t>
        <a:bodyPr/>
        <a:lstStyle/>
        <a:p>
          <a:endParaRPr lang="en-US"/>
        </a:p>
      </dgm:t>
    </dgm:pt>
    <dgm:pt modelId="{6FFCBC66-1CB6-4BE6-AB8F-375B103DAD55}" type="sibTrans" cxnId="{E3AC5ECF-D883-460D-B9D4-4676785BE887}">
      <dgm:prSet/>
      <dgm:spPr/>
      <dgm:t>
        <a:bodyPr/>
        <a:lstStyle/>
        <a:p>
          <a:endParaRPr lang="en-US"/>
        </a:p>
      </dgm:t>
    </dgm:pt>
    <dgm:pt modelId="{BCAA567B-3709-43E6-8994-A4508B3E0071}">
      <dgm:prSet custT="1"/>
      <dgm:spPr/>
      <dgm:t>
        <a:bodyPr/>
        <a:lstStyle/>
        <a:p>
          <a:pPr rtl="0"/>
          <a:r>
            <a:rPr lang="en-US" sz="2700" dirty="0" smtClean="0">
              <a:latin typeface="Perpetua" pitchFamily="18" charset="0"/>
            </a:rPr>
            <a:t>Customer service</a:t>
          </a:r>
          <a:endParaRPr lang="en-US" sz="2700" dirty="0">
            <a:latin typeface="Perpetua" pitchFamily="18" charset="0"/>
          </a:endParaRPr>
        </a:p>
      </dgm:t>
    </dgm:pt>
    <dgm:pt modelId="{421E9AB7-0A52-4B05-9D5C-B4301A42300F}" type="parTrans" cxnId="{9FF56CD7-351C-49A7-B5DA-0AA837EA0D83}">
      <dgm:prSet/>
      <dgm:spPr/>
      <dgm:t>
        <a:bodyPr/>
        <a:lstStyle/>
        <a:p>
          <a:endParaRPr lang="en-US"/>
        </a:p>
      </dgm:t>
    </dgm:pt>
    <dgm:pt modelId="{2B5A8FA8-7875-4378-B85D-3C4D5AECF7B0}" type="sibTrans" cxnId="{9FF56CD7-351C-49A7-B5DA-0AA837EA0D83}">
      <dgm:prSet/>
      <dgm:spPr/>
      <dgm:t>
        <a:bodyPr/>
        <a:lstStyle/>
        <a:p>
          <a:endParaRPr lang="en-US"/>
        </a:p>
      </dgm:t>
    </dgm:pt>
    <dgm:pt modelId="{DBAE0295-F3E5-4647-BAB1-89539C2F14AF}">
      <dgm:prSet custT="1"/>
      <dgm:spPr/>
      <dgm:t>
        <a:bodyPr/>
        <a:lstStyle/>
        <a:p>
          <a:pPr rtl="0"/>
          <a:r>
            <a:rPr lang="en-US" sz="2700" dirty="0" smtClean="0">
              <a:latin typeface="Perpetua" pitchFamily="18" charset="0"/>
            </a:rPr>
            <a:t>Make changes that improve customer service</a:t>
          </a:r>
          <a:endParaRPr lang="en-US" sz="2700" dirty="0">
            <a:latin typeface="Perpetua" pitchFamily="18" charset="0"/>
          </a:endParaRPr>
        </a:p>
      </dgm:t>
    </dgm:pt>
    <dgm:pt modelId="{A79DBB78-2A39-4D4E-B2DB-3AE11D96A782}" type="parTrans" cxnId="{DAD4186D-8F15-476F-9069-9F9B40CD7961}">
      <dgm:prSet/>
      <dgm:spPr/>
      <dgm:t>
        <a:bodyPr/>
        <a:lstStyle/>
        <a:p>
          <a:endParaRPr lang="en-US"/>
        </a:p>
      </dgm:t>
    </dgm:pt>
    <dgm:pt modelId="{5052E916-D29F-4AC3-A305-F178007F0266}" type="sibTrans" cxnId="{DAD4186D-8F15-476F-9069-9F9B40CD7961}">
      <dgm:prSet/>
      <dgm:spPr/>
      <dgm:t>
        <a:bodyPr/>
        <a:lstStyle/>
        <a:p>
          <a:endParaRPr lang="en-US"/>
        </a:p>
      </dgm:t>
    </dgm:pt>
    <dgm:pt modelId="{0C969B49-C862-4F15-9B7F-77F7124FB78D}">
      <dgm:prSet custT="1"/>
      <dgm:spPr/>
      <dgm:t>
        <a:bodyPr/>
        <a:lstStyle/>
        <a:p>
          <a:pPr rtl="0"/>
          <a:r>
            <a:rPr lang="en-US" sz="2700" dirty="0" smtClean="0">
              <a:latin typeface="Perpetua" pitchFamily="18" charset="0"/>
            </a:rPr>
            <a:t>Results matter</a:t>
          </a:r>
          <a:endParaRPr lang="en-US" sz="2700" dirty="0">
            <a:latin typeface="Perpetua" pitchFamily="18" charset="0"/>
          </a:endParaRPr>
        </a:p>
      </dgm:t>
    </dgm:pt>
    <dgm:pt modelId="{B32E37B9-6DFC-4703-9E47-C10C8177A2EB}" type="parTrans" cxnId="{E7AFF962-561D-4E00-84EF-22DA14237E0D}">
      <dgm:prSet/>
      <dgm:spPr/>
      <dgm:t>
        <a:bodyPr/>
        <a:lstStyle/>
        <a:p>
          <a:endParaRPr lang="en-US"/>
        </a:p>
      </dgm:t>
    </dgm:pt>
    <dgm:pt modelId="{55EDCEFA-7BE8-4607-8B97-13A59E8E6523}" type="sibTrans" cxnId="{E7AFF962-561D-4E00-84EF-22DA14237E0D}">
      <dgm:prSet/>
      <dgm:spPr/>
      <dgm:t>
        <a:bodyPr/>
        <a:lstStyle/>
        <a:p>
          <a:endParaRPr lang="en-US"/>
        </a:p>
      </dgm:t>
    </dgm:pt>
    <dgm:pt modelId="{57AA239D-D495-45AC-9AE9-D607530AD074}">
      <dgm:prSet custT="1"/>
      <dgm:spPr/>
      <dgm:t>
        <a:bodyPr/>
        <a:lstStyle/>
        <a:p>
          <a:pPr rtl="0"/>
          <a:r>
            <a:rPr lang="en-US" sz="4800" dirty="0" smtClean="0">
              <a:latin typeface="Perpetua" pitchFamily="18" charset="0"/>
            </a:rPr>
            <a:t>Three Areas of Focus</a:t>
          </a:r>
          <a:endParaRPr lang="en-US" sz="4800" dirty="0">
            <a:latin typeface="Perpetua" pitchFamily="18" charset="0"/>
          </a:endParaRPr>
        </a:p>
      </dgm:t>
    </dgm:pt>
    <dgm:pt modelId="{6E33CBF5-43FD-49AA-91F2-97604C2DBEDA}" type="parTrans" cxnId="{A3AD3CC2-5B14-4101-9806-3C67C19927A7}">
      <dgm:prSet/>
      <dgm:spPr/>
      <dgm:t>
        <a:bodyPr/>
        <a:lstStyle/>
        <a:p>
          <a:endParaRPr lang="en-US"/>
        </a:p>
      </dgm:t>
    </dgm:pt>
    <dgm:pt modelId="{01D148DE-A115-4684-BC71-9E3CF0AAC5A6}" type="sibTrans" cxnId="{A3AD3CC2-5B14-4101-9806-3C67C19927A7}">
      <dgm:prSet/>
      <dgm:spPr/>
      <dgm:t>
        <a:bodyPr/>
        <a:lstStyle/>
        <a:p>
          <a:endParaRPr lang="en-US"/>
        </a:p>
      </dgm:t>
    </dgm:pt>
    <dgm:pt modelId="{D82B466A-C338-4662-9DF5-632312B9F289}">
      <dgm:prSet custT="1"/>
      <dgm:spPr/>
      <dgm:t>
        <a:bodyPr/>
        <a:lstStyle/>
        <a:p>
          <a:pPr rtl="0"/>
          <a:r>
            <a:rPr lang="en-US" sz="2700" dirty="0" smtClean="0">
              <a:latin typeface="Perpetua" pitchFamily="18" charset="0"/>
            </a:rPr>
            <a:t>Services and expertise</a:t>
          </a:r>
          <a:endParaRPr lang="en-US" sz="2700" dirty="0">
            <a:latin typeface="Perpetua" pitchFamily="18" charset="0"/>
          </a:endParaRPr>
        </a:p>
      </dgm:t>
    </dgm:pt>
    <dgm:pt modelId="{FD6669FD-FE9A-44B1-8980-3D7C5349A313}" type="parTrans" cxnId="{DF8F1945-EDB8-4144-94B7-71937CF56A95}">
      <dgm:prSet/>
      <dgm:spPr/>
      <dgm:t>
        <a:bodyPr/>
        <a:lstStyle/>
        <a:p>
          <a:endParaRPr lang="en-US"/>
        </a:p>
      </dgm:t>
    </dgm:pt>
    <dgm:pt modelId="{8CE319B6-AAE8-4FD2-A89E-52059488ABB1}" type="sibTrans" cxnId="{DF8F1945-EDB8-4144-94B7-71937CF56A95}">
      <dgm:prSet/>
      <dgm:spPr/>
      <dgm:t>
        <a:bodyPr/>
        <a:lstStyle/>
        <a:p>
          <a:endParaRPr lang="en-US"/>
        </a:p>
      </dgm:t>
    </dgm:pt>
    <dgm:pt modelId="{D08CC143-AAE1-4FF9-A693-84DD2F97D10B}">
      <dgm:prSet custT="1"/>
      <dgm:spPr/>
      <dgm:t>
        <a:bodyPr/>
        <a:lstStyle/>
        <a:p>
          <a:pPr rtl="0"/>
          <a:r>
            <a:rPr lang="en-US" sz="2700" dirty="0" smtClean="0">
              <a:latin typeface="Perpetua" pitchFamily="18" charset="0"/>
            </a:rPr>
            <a:t>Knowledge resources</a:t>
          </a:r>
          <a:endParaRPr lang="en-US" sz="2700" dirty="0">
            <a:latin typeface="Perpetua" pitchFamily="18" charset="0"/>
          </a:endParaRPr>
        </a:p>
      </dgm:t>
    </dgm:pt>
    <dgm:pt modelId="{B26AC0FC-9D0A-442A-858D-CC861D096D7F}" type="parTrans" cxnId="{9EEFA69F-8BF2-49F9-B310-02BAFBE4CBE8}">
      <dgm:prSet/>
      <dgm:spPr/>
      <dgm:t>
        <a:bodyPr/>
        <a:lstStyle/>
        <a:p>
          <a:endParaRPr lang="en-US"/>
        </a:p>
      </dgm:t>
    </dgm:pt>
    <dgm:pt modelId="{FC57C988-3938-4480-B72D-312F2301EE20}" type="sibTrans" cxnId="{9EEFA69F-8BF2-49F9-B310-02BAFBE4CBE8}">
      <dgm:prSet/>
      <dgm:spPr/>
      <dgm:t>
        <a:bodyPr/>
        <a:lstStyle/>
        <a:p>
          <a:endParaRPr lang="en-US"/>
        </a:p>
      </dgm:t>
    </dgm:pt>
    <dgm:pt modelId="{F8C35C08-98AD-455D-B6A3-BD161E3CFF09}">
      <dgm:prSet custT="1"/>
      <dgm:spPr/>
      <dgm:t>
        <a:bodyPr/>
        <a:lstStyle/>
        <a:p>
          <a:pPr rtl="0"/>
          <a:r>
            <a:rPr lang="en-US" sz="2700" dirty="0" smtClean="0">
              <a:latin typeface="Perpetua" pitchFamily="18" charset="0"/>
            </a:rPr>
            <a:t>Library spaces</a:t>
          </a:r>
          <a:endParaRPr lang="en-US" sz="2700" dirty="0">
            <a:latin typeface="Perpetua" pitchFamily="18" charset="0"/>
          </a:endParaRPr>
        </a:p>
      </dgm:t>
    </dgm:pt>
    <dgm:pt modelId="{5F7D471C-15FA-482A-9D05-B331D620F9FC}" type="parTrans" cxnId="{74BA4926-9F78-471A-AFA2-B2C0A7044744}">
      <dgm:prSet/>
      <dgm:spPr/>
      <dgm:t>
        <a:bodyPr/>
        <a:lstStyle/>
        <a:p>
          <a:endParaRPr lang="en-US"/>
        </a:p>
      </dgm:t>
    </dgm:pt>
    <dgm:pt modelId="{BEF1F43E-1A8A-4FD0-B9BB-1DEBD9603B20}" type="sibTrans" cxnId="{74BA4926-9F78-471A-AFA2-B2C0A7044744}">
      <dgm:prSet/>
      <dgm:spPr/>
      <dgm:t>
        <a:bodyPr/>
        <a:lstStyle/>
        <a:p>
          <a:endParaRPr lang="en-US"/>
        </a:p>
      </dgm:t>
    </dgm:pt>
    <dgm:pt modelId="{2144D469-F985-4C18-BA34-86FE75D4C743}" type="pres">
      <dgm:prSet presAssocID="{BFC445ED-97BB-4A2A-86CD-8F5661409617}" presName="Name0" presStyleCnt="0">
        <dgm:presLayoutVars>
          <dgm:chMax val="7"/>
          <dgm:dir/>
          <dgm:animLvl val="lvl"/>
          <dgm:resizeHandles val="exact"/>
        </dgm:presLayoutVars>
      </dgm:prSet>
      <dgm:spPr/>
      <dgm:t>
        <a:bodyPr/>
        <a:lstStyle/>
        <a:p>
          <a:endParaRPr lang="en-US"/>
        </a:p>
      </dgm:t>
    </dgm:pt>
    <dgm:pt modelId="{67572EE4-919E-4CE2-8100-E5B98AC64436}" type="pres">
      <dgm:prSet presAssocID="{D8CEF624-BDF4-42F6-9B20-5669EC529A5D}" presName="circle1" presStyleLbl="node1" presStyleIdx="0" presStyleCnt="2"/>
      <dgm:spPr/>
    </dgm:pt>
    <dgm:pt modelId="{76873D00-D23B-4F3B-94A8-BB8ACBAE7794}" type="pres">
      <dgm:prSet presAssocID="{D8CEF624-BDF4-42F6-9B20-5669EC529A5D}" presName="space" presStyleCnt="0"/>
      <dgm:spPr/>
    </dgm:pt>
    <dgm:pt modelId="{F10F91D4-203C-4B7E-BF22-8F683E4A0E6D}" type="pres">
      <dgm:prSet presAssocID="{D8CEF624-BDF4-42F6-9B20-5669EC529A5D}" presName="rect1" presStyleLbl="alignAcc1" presStyleIdx="0" presStyleCnt="2" custLinFactNeighborX="0"/>
      <dgm:spPr/>
      <dgm:t>
        <a:bodyPr/>
        <a:lstStyle/>
        <a:p>
          <a:endParaRPr lang="en-US"/>
        </a:p>
      </dgm:t>
    </dgm:pt>
    <dgm:pt modelId="{FDC56F5D-CF4C-4040-9314-9D94E1D8EFBF}" type="pres">
      <dgm:prSet presAssocID="{57AA239D-D495-45AC-9AE9-D607530AD074}" presName="vertSpace2" presStyleLbl="node1" presStyleIdx="0" presStyleCnt="2"/>
      <dgm:spPr/>
    </dgm:pt>
    <dgm:pt modelId="{2E3A1FB7-C932-4246-8F51-7C217DE60F48}" type="pres">
      <dgm:prSet presAssocID="{57AA239D-D495-45AC-9AE9-D607530AD074}" presName="circle2" presStyleLbl="node1" presStyleIdx="1" presStyleCnt="2"/>
      <dgm:spPr/>
    </dgm:pt>
    <dgm:pt modelId="{92F619B3-CE98-4639-9888-30D96D6C2F83}" type="pres">
      <dgm:prSet presAssocID="{57AA239D-D495-45AC-9AE9-D607530AD074}" presName="rect2" presStyleLbl="alignAcc1" presStyleIdx="1" presStyleCnt="2"/>
      <dgm:spPr/>
      <dgm:t>
        <a:bodyPr/>
        <a:lstStyle/>
        <a:p>
          <a:endParaRPr lang="en-US"/>
        </a:p>
      </dgm:t>
    </dgm:pt>
    <dgm:pt modelId="{351D8FA4-6EBC-4B87-B03D-B989673F9F21}" type="pres">
      <dgm:prSet presAssocID="{D8CEF624-BDF4-42F6-9B20-5669EC529A5D}" presName="rect1ParTx" presStyleLbl="alignAcc1" presStyleIdx="1" presStyleCnt="2">
        <dgm:presLayoutVars>
          <dgm:chMax val="1"/>
          <dgm:bulletEnabled val="1"/>
        </dgm:presLayoutVars>
      </dgm:prSet>
      <dgm:spPr/>
      <dgm:t>
        <a:bodyPr/>
        <a:lstStyle/>
        <a:p>
          <a:endParaRPr lang="en-US"/>
        </a:p>
      </dgm:t>
    </dgm:pt>
    <dgm:pt modelId="{7201743F-D413-4F81-995A-698715901E63}" type="pres">
      <dgm:prSet presAssocID="{D8CEF624-BDF4-42F6-9B20-5669EC529A5D}" presName="rect1ChTx" presStyleLbl="alignAcc1" presStyleIdx="1" presStyleCnt="2" custLinFactNeighborX="0">
        <dgm:presLayoutVars>
          <dgm:bulletEnabled val="1"/>
        </dgm:presLayoutVars>
      </dgm:prSet>
      <dgm:spPr/>
      <dgm:t>
        <a:bodyPr/>
        <a:lstStyle/>
        <a:p>
          <a:endParaRPr lang="en-US"/>
        </a:p>
      </dgm:t>
    </dgm:pt>
    <dgm:pt modelId="{E94A90AC-9AC6-4031-B26E-7B2E3B630A69}" type="pres">
      <dgm:prSet presAssocID="{57AA239D-D495-45AC-9AE9-D607530AD074}" presName="rect2ParTx" presStyleLbl="alignAcc1" presStyleIdx="1" presStyleCnt="2">
        <dgm:presLayoutVars>
          <dgm:chMax val="1"/>
          <dgm:bulletEnabled val="1"/>
        </dgm:presLayoutVars>
      </dgm:prSet>
      <dgm:spPr/>
      <dgm:t>
        <a:bodyPr/>
        <a:lstStyle/>
        <a:p>
          <a:endParaRPr lang="en-US"/>
        </a:p>
      </dgm:t>
    </dgm:pt>
    <dgm:pt modelId="{D5D74A39-679D-43D9-A66E-84AA02B3354B}" type="pres">
      <dgm:prSet presAssocID="{57AA239D-D495-45AC-9AE9-D607530AD074}" presName="rect2ChTx" presStyleLbl="alignAcc1" presStyleIdx="1" presStyleCnt="2">
        <dgm:presLayoutVars>
          <dgm:bulletEnabled val="1"/>
        </dgm:presLayoutVars>
      </dgm:prSet>
      <dgm:spPr/>
      <dgm:t>
        <a:bodyPr/>
        <a:lstStyle/>
        <a:p>
          <a:endParaRPr lang="en-US"/>
        </a:p>
      </dgm:t>
    </dgm:pt>
  </dgm:ptLst>
  <dgm:cxnLst>
    <dgm:cxn modelId="{E7AFF962-561D-4E00-84EF-22DA14237E0D}" srcId="{D8CEF624-BDF4-42F6-9B20-5669EC529A5D}" destId="{0C969B49-C862-4F15-9B7F-77F7124FB78D}" srcOrd="2" destOrd="0" parTransId="{B32E37B9-6DFC-4703-9E47-C10C8177A2EB}" sibTransId="{55EDCEFA-7BE8-4607-8B97-13A59E8E6523}"/>
    <dgm:cxn modelId="{016FE61C-0173-4991-9CBA-52D743AC454F}" type="presOf" srcId="{D8CEF624-BDF4-42F6-9B20-5669EC529A5D}" destId="{351D8FA4-6EBC-4B87-B03D-B989673F9F21}" srcOrd="1" destOrd="0" presId="urn:microsoft.com/office/officeart/2005/8/layout/target3"/>
    <dgm:cxn modelId="{9FF56CD7-351C-49A7-B5DA-0AA837EA0D83}" srcId="{D8CEF624-BDF4-42F6-9B20-5669EC529A5D}" destId="{BCAA567B-3709-43E6-8994-A4508B3E0071}" srcOrd="0" destOrd="0" parTransId="{421E9AB7-0A52-4B05-9D5C-B4301A42300F}" sibTransId="{2B5A8FA8-7875-4378-B85D-3C4D5AECF7B0}"/>
    <dgm:cxn modelId="{74BA4926-9F78-471A-AFA2-B2C0A7044744}" srcId="{57AA239D-D495-45AC-9AE9-D607530AD074}" destId="{F8C35C08-98AD-455D-B6A3-BD161E3CFF09}" srcOrd="2" destOrd="0" parTransId="{5F7D471C-15FA-482A-9D05-B331D620F9FC}" sibTransId="{BEF1F43E-1A8A-4FD0-B9BB-1DEBD9603B20}"/>
    <dgm:cxn modelId="{E3AC5ECF-D883-460D-B9D4-4676785BE887}" srcId="{BFC445ED-97BB-4A2A-86CD-8F5661409617}" destId="{D8CEF624-BDF4-42F6-9B20-5669EC529A5D}" srcOrd="0" destOrd="0" parTransId="{71B8C13B-02C5-4080-B3FA-8846F931EBAB}" sibTransId="{6FFCBC66-1CB6-4BE6-AB8F-375B103DAD55}"/>
    <dgm:cxn modelId="{DF8F1945-EDB8-4144-94B7-71937CF56A95}" srcId="{57AA239D-D495-45AC-9AE9-D607530AD074}" destId="{D82B466A-C338-4662-9DF5-632312B9F289}" srcOrd="0" destOrd="0" parTransId="{FD6669FD-FE9A-44B1-8980-3D7C5349A313}" sibTransId="{8CE319B6-AAE8-4FD2-A89E-52059488ABB1}"/>
    <dgm:cxn modelId="{A3AD3CC2-5B14-4101-9806-3C67C19927A7}" srcId="{BFC445ED-97BB-4A2A-86CD-8F5661409617}" destId="{57AA239D-D495-45AC-9AE9-D607530AD074}" srcOrd="1" destOrd="0" parTransId="{6E33CBF5-43FD-49AA-91F2-97604C2DBEDA}" sibTransId="{01D148DE-A115-4684-BC71-9E3CF0AAC5A6}"/>
    <dgm:cxn modelId="{2AC5CD6D-792B-47E4-91EA-9E04B233F211}" type="presOf" srcId="{BCAA567B-3709-43E6-8994-A4508B3E0071}" destId="{7201743F-D413-4F81-995A-698715901E63}" srcOrd="0" destOrd="0" presId="urn:microsoft.com/office/officeart/2005/8/layout/target3"/>
    <dgm:cxn modelId="{334051A5-7D68-456F-9DD7-A22FE3741E13}" type="presOf" srcId="{BFC445ED-97BB-4A2A-86CD-8F5661409617}" destId="{2144D469-F985-4C18-BA34-86FE75D4C743}" srcOrd="0" destOrd="0" presId="urn:microsoft.com/office/officeart/2005/8/layout/target3"/>
    <dgm:cxn modelId="{DAD4186D-8F15-476F-9069-9F9B40CD7961}" srcId="{D8CEF624-BDF4-42F6-9B20-5669EC529A5D}" destId="{DBAE0295-F3E5-4647-BAB1-89539C2F14AF}" srcOrd="1" destOrd="0" parTransId="{A79DBB78-2A39-4D4E-B2DB-3AE11D96A782}" sibTransId="{5052E916-D29F-4AC3-A305-F178007F0266}"/>
    <dgm:cxn modelId="{9FE0CE83-2675-409A-B411-E70ADA328C6C}" type="presOf" srcId="{DBAE0295-F3E5-4647-BAB1-89539C2F14AF}" destId="{7201743F-D413-4F81-995A-698715901E63}" srcOrd="0" destOrd="1" presId="urn:microsoft.com/office/officeart/2005/8/layout/target3"/>
    <dgm:cxn modelId="{95120F98-59E6-4F60-A75A-7366594D01E6}" type="presOf" srcId="{F8C35C08-98AD-455D-B6A3-BD161E3CFF09}" destId="{D5D74A39-679D-43D9-A66E-84AA02B3354B}" srcOrd="0" destOrd="2" presId="urn:microsoft.com/office/officeart/2005/8/layout/target3"/>
    <dgm:cxn modelId="{F7A37A62-9956-45FD-BF79-F68A8CC09C4F}" type="presOf" srcId="{0C969B49-C862-4F15-9B7F-77F7124FB78D}" destId="{7201743F-D413-4F81-995A-698715901E63}" srcOrd="0" destOrd="2" presId="urn:microsoft.com/office/officeart/2005/8/layout/target3"/>
    <dgm:cxn modelId="{9EEFA69F-8BF2-49F9-B310-02BAFBE4CBE8}" srcId="{57AA239D-D495-45AC-9AE9-D607530AD074}" destId="{D08CC143-AAE1-4FF9-A693-84DD2F97D10B}" srcOrd="1" destOrd="0" parTransId="{B26AC0FC-9D0A-442A-858D-CC861D096D7F}" sibTransId="{FC57C988-3938-4480-B72D-312F2301EE20}"/>
    <dgm:cxn modelId="{97E39118-1E84-4485-913F-54000CD6D8A3}" type="presOf" srcId="{D8CEF624-BDF4-42F6-9B20-5669EC529A5D}" destId="{F10F91D4-203C-4B7E-BF22-8F683E4A0E6D}" srcOrd="0" destOrd="0" presId="urn:microsoft.com/office/officeart/2005/8/layout/target3"/>
    <dgm:cxn modelId="{865A680A-57E9-4B9E-941B-12A6B37E7072}" type="presOf" srcId="{D08CC143-AAE1-4FF9-A693-84DD2F97D10B}" destId="{D5D74A39-679D-43D9-A66E-84AA02B3354B}" srcOrd="0" destOrd="1" presId="urn:microsoft.com/office/officeart/2005/8/layout/target3"/>
    <dgm:cxn modelId="{C8E66CF7-BD5B-4D7D-A8B0-0808A1BD008A}" type="presOf" srcId="{57AA239D-D495-45AC-9AE9-D607530AD074}" destId="{E94A90AC-9AC6-4031-B26E-7B2E3B630A69}" srcOrd="1" destOrd="0" presId="urn:microsoft.com/office/officeart/2005/8/layout/target3"/>
    <dgm:cxn modelId="{86999CD1-2FF0-4965-83F9-1E4C392688C0}" type="presOf" srcId="{D82B466A-C338-4662-9DF5-632312B9F289}" destId="{D5D74A39-679D-43D9-A66E-84AA02B3354B}" srcOrd="0" destOrd="0" presId="urn:microsoft.com/office/officeart/2005/8/layout/target3"/>
    <dgm:cxn modelId="{F163DA49-4698-4373-96EB-24E9AFCB6E46}" type="presOf" srcId="{57AA239D-D495-45AC-9AE9-D607530AD074}" destId="{92F619B3-CE98-4639-9888-30D96D6C2F83}" srcOrd="0" destOrd="0" presId="urn:microsoft.com/office/officeart/2005/8/layout/target3"/>
    <dgm:cxn modelId="{968B48EB-B98F-45B9-A9A2-71E62175089F}" type="presParOf" srcId="{2144D469-F985-4C18-BA34-86FE75D4C743}" destId="{67572EE4-919E-4CE2-8100-E5B98AC64436}" srcOrd="0" destOrd="0" presId="urn:microsoft.com/office/officeart/2005/8/layout/target3"/>
    <dgm:cxn modelId="{94F1F1DD-FE04-4CE2-A99A-AEC5D64C505F}" type="presParOf" srcId="{2144D469-F985-4C18-BA34-86FE75D4C743}" destId="{76873D00-D23B-4F3B-94A8-BB8ACBAE7794}" srcOrd="1" destOrd="0" presId="urn:microsoft.com/office/officeart/2005/8/layout/target3"/>
    <dgm:cxn modelId="{3DDDE884-CC5F-4958-A5D6-B17CDFDD7247}" type="presParOf" srcId="{2144D469-F985-4C18-BA34-86FE75D4C743}" destId="{F10F91D4-203C-4B7E-BF22-8F683E4A0E6D}" srcOrd="2" destOrd="0" presId="urn:microsoft.com/office/officeart/2005/8/layout/target3"/>
    <dgm:cxn modelId="{DAAC997C-2593-41C3-AB46-3477C401AC5E}" type="presParOf" srcId="{2144D469-F985-4C18-BA34-86FE75D4C743}" destId="{FDC56F5D-CF4C-4040-9314-9D94E1D8EFBF}" srcOrd="3" destOrd="0" presId="urn:microsoft.com/office/officeart/2005/8/layout/target3"/>
    <dgm:cxn modelId="{70BF63BE-BA61-48B4-977A-9F4401A4D83A}" type="presParOf" srcId="{2144D469-F985-4C18-BA34-86FE75D4C743}" destId="{2E3A1FB7-C932-4246-8F51-7C217DE60F48}" srcOrd="4" destOrd="0" presId="urn:microsoft.com/office/officeart/2005/8/layout/target3"/>
    <dgm:cxn modelId="{DBFABBCA-F852-484C-A708-A824208B4A22}" type="presParOf" srcId="{2144D469-F985-4C18-BA34-86FE75D4C743}" destId="{92F619B3-CE98-4639-9888-30D96D6C2F83}" srcOrd="5" destOrd="0" presId="urn:microsoft.com/office/officeart/2005/8/layout/target3"/>
    <dgm:cxn modelId="{A9E59FF2-C668-416A-AAD4-C5FEF21ABE56}" type="presParOf" srcId="{2144D469-F985-4C18-BA34-86FE75D4C743}" destId="{351D8FA4-6EBC-4B87-B03D-B989673F9F21}" srcOrd="6" destOrd="0" presId="urn:microsoft.com/office/officeart/2005/8/layout/target3"/>
    <dgm:cxn modelId="{867C182A-066B-409A-9F39-609276D7CE5C}" type="presParOf" srcId="{2144D469-F985-4C18-BA34-86FE75D4C743}" destId="{7201743F-D413-4F81-995A-698715901E63}" srcOrd="7" destOrd="0" presId="urn:microsoft.com/office/officeart/2005/8/layout/target3"/>
    <dgm:cxn modelId="{98607860-99E4-4A2A-813C-420837F8333D}" type="presParOf" srcId="{2144D469-F985-4C18-BA34-86FE75D4C743}" destId="{E94A90AC-9AC6-4031-B26E-7B2E3B630A69}" srcOrd="8" destOrd="0" presId="urn:microsoft.com/office/officeart/2005/8/layout/target3"/>
    <dgm:cxn modelId="{D157004B-B7DA-4D61-93BD-ADD5DE353F94}" type="presParOf" srcId="{2144D469-F985-4C18-BA34-86FE75D4C743}" destId="{D5D74A39-679D-43D9-A66E-84AA02B3354B}"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7131EF-7669-4D0A-995E-DFD8DFBF90B8}" type="doc">
      <dgm:prSet loTypeId="urn:microsoft.com/office/officeart/2005/8/layout/hProcess11" loCatId="process" qsTypeId="urn:microsoft.com/office/officeart/2005/8/quickstyle/3d1" qsCatId="3D" csTypeId="urn:microsoft.com/office/officeart/2005/8/colors/colorful3" csCatId="colorful" phldr="1"/>
      <dgm:spPr/>
    </dgm:pt>
    <dgm:pt modelId="{04F6B990-26AD-4F5B-B83D-8455322EC60F}">
      <dgm:prSet phldrT="[Text]"/>
      <dgm:spPr/>
      <dgm:t>
        <a:bodyPr/>
        <a:lstStyle/>
        <a:p>
          <a:r>
            <a:rPr lang="en-US" dirty="0" smtClean="0"/>
            <a:t>February:  Gather data, benchmarking from internal and external sources</a:t>
          </a:r>
          <a:endParaRPr lang="en-US" dirty="0"/>
        </a:p>
      </dgm:t>
    </dgm:pt>
    <dgm:pt modelId="{449C64E4-341A-45BF-AB39-09A2FF7273A2}" type="parTrans" cxnId="{82D37A02-4F51-459A-A9AE-A7D664449591}">
      <dgm:prSet/>
      <dgm:spPr/>
      <dgm:t>
        <a:bodyPr/>
        <a:lstStyle/>
        <a:p>
          <a:endParaRPr lang="en-US"/>
        </a:p>
      </dgm:t>
    </dgm:pt>
    <dgm:pt modelId="{01662E53-1BAA-47A6-A738-356C6C1E4B5F}" type="sibTrans" cxnId="{82D37A02-4F51-459A-A9AE-A7D664449591}">
      <dgm:prSet/>
      <dgm:spPr/>
      <dgm:t>
        <a:bodyPr/>
        <a:lstStyle/>
        <a:p>
          <a:endParaRPr lang="en-US"/>
        </a:p>
      </dgm:t>
    </dgm:pt>
    <dgm:pt modelId="{A516554D-07F7-4A19-A7C5-6F023846B702}">
      <dgm:prSet phldrT="[Text]"/>
      <dgm:spPr/>
      <dgm:t>
        <a:bodyPr/>
        <a:lstStyle/>
        <a:p>
          <a:r>
            <a:rPr lang="en-US" dirty="0" smtClean="0"/>
            <a:t>March:  begin high-level design thinking, listening sessions, talent survey</a:t>
          </a:r>
          <a:endParaRPr lang="en-US" dirty="0"/>
        </a:p>
      </dgm:t>
    </dgm:pt>
    <dgm:pt modelId="{F4A2DFC2-B919-4B6B-B687-4DA828B3517B}" type="parTrans" cxnId="{4ECB99CE-9DD6-4213-9FE5-3B23407B3B2A}">
      <dgm:prSet/>
      <dgm:spPr/>
      <dgm:t>
        <a:bodyPr/>
        <a:lstStyle/>
        <a:p>
          <a:endParaRPr lang="en-US"/>
        </a:p>
      </dgm:t>
    </dgm:pt>
    <dgm:pt modelId="{C88EEC98-1359-495F-8865-D7B3CBAC1670}" type="sibTrans" cxnId="{4ECB99CE-9DD6-4213-9FE5-3B23407B3B2A}">
      <dgm:prSet/>
      <dgm:spPr/>
      <dgm:t>
        <a:bodyPr/>
        <a:lstStyle/>
        <a:p>
          <a:endParaRPr lang="en-US"/>
        </a:p>
      </dgm:t>
    </dgm:pt>
    <dgm:pt modelId="{E2A4C0EC-3E95-4DF5-BE22-E5B131D29B40}">
      <dgm:prSet phldrT="[Text]"/>
      <dgm:spPr/>
      <dgm:t>
        <a:bodyPr/>
        <a:lstStyle/>
        <a:p>
          <a:r>
            <a:rPr lang="en-US" dirty="0" smtClean="0"/>
            <a:t>April:  present high-level design, begin thinking about expectations, processes and relationships</a:t>
          </a:r>
          <a:endParaRPr lang="en-US" dirty="0"/>
        </a:p>
      </dgm:t>
    </dgm:pt>
    <dgm:pt modelId="{85EF7841-C514-488B-A424-1620894CEE4D}" type="parTrans" cxnId="{0257D724-410C-48B5-BB37-279487A38161}">
      <dgm:prSet/>
      <dgm:spPr/>
      <dgm:t>
        <a:bodyPr/>
        <a:lstStyle/>
        <a:p>
          <a:endParaRPr lang="en-US"/>
        </a:p>
      </dgm:t>
    </dgm:pt>
    <dgm:pt modelId="{E6EE8BD1-FC46-4857-988D-35A04BF9BE27}" type="sibTrans" cxnId="{0257D724-410C-48B5-BB37-279487A38161}">
      <dgm:prSet/>
      <dgm:spPr/>
      <dgm:t>
        <a:bodyPr/>
        <a:lstStyle/>
        <a:p>
          <a:endParaRPr lang="en-US"/>
        </a:p>
      </dgm:t>
    </dgm:pt>
    <dgm:pt modelId="{2F66F59D-79F1-4D35-93A7-814D9E08CC57}">
      <dgm:prSet/>
      <dgm:spPr/>
      <dgm:t>
        <a:bodyPr/>
        <a:lstStyle/>
        <a:p>
          <a:r>
            <a:rPr lang="en-US" dirty="0" smtClean="0"/>
            <a:t>May:  Mid-level options and expectations, unit-level options and expectations  </a:t>
          </a:r>
          <a:endParaRPr lang="en-US" dirty="0"/>
        </a:p>
      </dgm:t>
    </dgm:pt>
    <dgm:pt modelId="{7B2BB0EB-F6D0-4CA2-9424-9A442D6DF4D0}" type="parTrans" cxnId="{47CB2C88-F323-4B25-80F0-BAC408837BF5}">
      <dgm:prSet/>
      <dgm:spPr/>
      <dgm:t>
        <a:bodyPr/>
        <a:lstStyle/>
        <a:p>
          <a:endParaRPr lang="en-US"/>
        </a:p>
      </dgm:t>
    </dgm:pt>
    <dgm:pt modelId="{635173F3-2F20-4BC0-9582-C0A14657C4C4}" type="sibTrans" cxnId="{47CB2C88-F323-4B25-80F0-BAC408837BF5}">
      <dgm:prSet/>
      <dgm:spPr/>
      <dgm:t>
        <a:bodyPr/>
        <a:lstStyle/>
        <a:p>
          <a:endParaRPr lang="en-US"/>
        </a:p>
      </dgm:t>
    </dgm:pt>
    <dgm:pt modelId="{6129FFD5-955E-413D-BA0F-3CDD4196E2E8}">
      <dgm:prSet/>
      <dgm:spPr/>
      <dgm:t>
        <a:bodyPr/>
        <a:lstStyle/>
        <a:p>
          <a:r>
            <a:rPr lang="en-US" dirty="0" smtClean="0"/>
            <a:t>June:  Implementation Plan</a:t>
          </a:r>
          <a:endParaRPr lang="en-US" dirty="0"/>
        </a:p>
      </dgm:t>
    </dgm:pt>
    <dgm:pt modelId="{63326C3D-FE92-4F0B-849A-C0191822BB9F}" type="parTrans" cxnId="{FE1E328C-388E-44F2-B060-2BDAA6FDC61E}">
      <dgm:prSet/>
      <dgm:spPr/>
      <dgm:t>
        <a:bodyPr/>
        <a:lstStyle/>
        <a:p>
          <a:endParaRPr lang="en-US"/>
        </a:p>
      </dgm:t>
    </dgm:pt>
    <dgm:pt modelId="{10F68423-06C4-47C2-9D05-45B0DEEF190E}" type="sibTrans" cxnId="{FE1E328C-388E-44F2-B060-2BDAA6FDC61E}">
      <dgm:prSet/>
      <dgm:spPr/>
      <dgm:t>
        <a:bodyPr/>
        <a:lstStyle/>
        <a:p>
          <a:endParaRPr lang="en-US"/>
        </a:p>
      </dgm:t>
    </dgm:pt>
    <dgm:pt modelId="{A63E88FE-C08C-460B-A098-AA3CCD4EF82E}" type="pres">
      <dgm:prSet presAssocID="{427131EF-7669-4D0A-995E-DFD8DFBF90B8}" presName="Name0" presStyleCnt="0">
        <dgm:presLayoutVars>
          <dgm:dir/>
          <dgm:resizeHandles val="exact"/>
        </dgm:presLayoutVars>
      </dgm:prSet>
      <dgm:spPr/>
    </dgm:pt>
    <dgm:pt modelId="{45B80177-FF14-4C88-A5C7-5B2248CC5DDD}" type="pres">
      <dgm:prSet presAssocID="{427131EF-7669-4D0A-995E-DFD8DFBF90B8}" presName="arrow" presStyleLbl="bgShp" presStyleIdx="0" presStyleCnt="1"/>
      <dgm:spPr/>
    </dgm:pt>
    <dgm:pt modelId="{B63D5EBC-4947-413E-8B42-B03378269D32}" type="pres">
      <dgm:prSet presAssocID="{427131EF-7669-4D0A-995E-DFD8DFBF90B8}" presName="points" presStyleCnt="0"/>
      <dgm:spPr/>
    </dgm:pt>
    <dgm:pt modelId="{B4295C7B-AD5F-496C-85F6-CED11797D497}" type="pres">
      <dgm:prSet presAssocID="{04F6B990-26AD-4F5B-B83D-8455322EC60F}" presName="compositeA" presStyleCnt="0"/>
      <dgm:spPr/>
    </dgm:pt>
    <dgm:pt modelId="{1E298FE6-B905-4BFF-9BCC-8E34B792ED2C}" type="pres">
      <dgm:prSet presAssocID="{04F6B990-26AD-4F5B-B83D-8455322EC60F}" presName="textA" presStyleLbl="revTx" presStyleIdx="0" presStyleCnt="5" custScaleX="91683">
        <dgm:presLayoutVars>
          <dgm:bulletEnabled val="1"/>
        </dgm:presLayoutVars>
      </dgm:prSet>
      <dgm:spPr/>
      <dgm:t>
        <a:bodyPr/>
        <a:lstStyle/>
        <a:p>
          <a:endParaRPr lang="en-US"/>
        </a:p>
      </dgm:t>
    </dgm:pt>
    <dgm:pt modelId="{71D14CD3-3052-477E-99CD-4F84B87A0217}" type="pres">
      <dgm:prSet presAssocID="{04F6B990-26AD-4F5B-B83D-8455322EC60F}" presName="circleA" presStyleLbl="node1" presStyleIdx="0" presStyleCnt="5"/>
      <dgm:spPr/>
    </dgm:pt>
    <dgm:pt modelId="{9EAB830A-F84B-4DF4-AC6D-E4AB7296EB90}" type="pres">
      <dgm:prSet presAssocID="{04F6B990-26AD-4F5B-B83D-8455322EC60F}" presName="spaceA" presStyleCnt="0"/>
      <dgm:spPr/>
    </dgm:pt>
    <dgm:pt modelId="{42FA8467-7262-4889-9556-219ED42AC9CE}" type="pres">
      <dgm:prSet presAssocID="{01662E53-1BAA-47A6-A738-356C6C1E4B5F}" presName="space" presStyleCnt="0"/>
      <dgm:spPr/>
    </dgm:pt>
    <dgm:pt modelId="{85F22586-C498-476F-8649-E8C5DF50779A}" type="pres">
      <dgm:prSet presAssocID="{A516554D-07F7-4A19-A7C5-6F023846B702}" presName="compositeB" presStyleCnt="0"/>
      <dgm:spPr/>
    </dgm:pt>
    <dgm:pt modelId="{40773CBE-DE97-4605-BB06-447616A3CFEE}" type="pres">
      <dgm:prSet presAssocID="{A516554D-07F7-4A19-A7C5-6F023846B702}" presName="textB" presStyleLbl="revTx" presStyleIdx="1" presStyleCnt="5">
        <dgm:presLayoutVars>
          <dgm:bulletEnabled val="1"/>
        </dgm:presLayoutVars>
      </dgm:prSet>
      <dgm:spPr/>
      <dgm:t>
        <a:bodyPr/>
        <a:lstStyle/>
        <a:p>
          <a:endParaRPr lang="en-US"/>
        </a:p>
      </dgm:t>
    </dgm:pt>
    <dgm:pt modelId="{F57C628A-388E-492B-A161-7FFE0359F3E4}" type="pres">
      <dgm:prSet presAssocID="{A516554D-07F7-4A19-A7C5-6F023846B702}" presName="circleB" presStyleLbl="node1" presStyleIdx="1" presStyleCnt="5"/>
      <dgm:spPr/>
    </dgm:pt>
    <dgm:pt modelId="{A6AD839F-076F-4D87-A539-87CD2FBFD44D}" type="pres">
      <dgm:prSet presAssocID="{A516554D-07F7-4A19-A7C5-6F023846B702}" presName="spaceB" presStyleCnt="0"/>
      <dgm:spPr/>
    </dgm:pt>
    <dgm:pt modelId="{B6041D07-5B8F-48B9-BAFC-8A44DF7EF9F3}" type="pres">
      <dgm:prSet presAssocID="{C88EEC98-1359-495F-8865-D7B3CBAC1670}" presName="space" presStyleCnt="0"/>
      <dgm:spPr/>
    </dgm:pt>
    <dgm:pt modelId="{BF43DC48-3CD4-4855-89F1-FA04B5AB9C5E}" type="pres">
      <dgm:prSet presAssocID="{E2A4C0EC-3E95-4DF5-BE22-E5B131D29B40}" presName="compositeA" presStyleCnt="0"/>
      <dgm:spPr/>
    </dgm:pt>
    <dgm:pt modelId="{FE91CBEB-A0ED-4A77-A918-75E6D3C71BD0}" type="pres">
      <dgm:prSet presAssocID="{E2A4C0EC-3E95-4DF5-BE22-E5B131D29B40}" presName="textA" presStyleLbl="revTx" presStyleIdx="2" presStyleCnt="5">
        <dgm:presLayoutVars>
          <dgm:bulletEnabled val="1"/>
        </dgm:presLayoutVars>
      </dgm:prSet>
      <dgm:spPr/>
      <dgm:t>
        <a:bodyPr/>
        <a:lstStyle/>
        <a:p>
          <a:endParaRPr lang="en-US"/>
        </a:p>
      </dgm:t>
    </dgm:pt>
    <dgm:pt modelId="{6CED3D32-41F3-4E9D-8360-F01C76846366}" type="pres">
      <dgm:prSet presAssocID="{E2A4C0EC-3E95-4DF5-BE22-E5B131D29B40}" presName="circleA" presStyleLbl="node1" presStyleIdx="2" presStyleCnt="5"/>
      <dgm:spPr/>
    </dgm:pt>
    <dgm:pt modelId="{756143ED-9B9E-49F0-AB61-8D0A724027DD}" type="pres">
      <dgm:prSet presAssocID="{E2A4C0EC-3E95-4DF5-BE22-E5B131D29B40}" presName="spaceA" presStyleCnt="0"/>
      <dgm:spPr/>
    </dgm:pt>
    <dgm:pt modelId="{D98C545E-EA75-48C2-BC4D-158C8E376F17}" type="pres">
      <dgm:prSet presAssocID="{E6EE8BD1-FC46-4857-988D-35A04BF9BE27}" presName="space" presStyleCnt="0"/>
      <dgm:spPr/>
    </dgm:pt>
    <dgm:pt modelId="{4CBC71CA-05E2-4260-A5F7-CF5A5B3E235A}" type="pres">
      <dgm:prSet presAssocID="{2F66F59D-79F1-4D35-93A7-814D9E08CC57}" presName="compositeB" presStyleCnt="0"/>
      <dgm:spPr/>
    </dgm:pt>
    <dgm:pt modelId="{8AA0698A-15F0-4956-8C77-3B9DB2290358}" type="pres">
      <dgm:prSet presAssocID="{2F66F59D-79F1-4D35-93A7-814D9E08CC57}" presName="textB" presStyleLbl="revTx" presStyleIdx="3" presStyleCnt="5">
        <dgm:presLayoutVars>
          <dgm:bulletEnabled val="1"/>
        </dgm:presLayoutVars>
      </dgm:prSet>
      <dgm:spPr/>
      <dgm:t>
        <a:bodyPr/>
        <a:lstStyle/>
        <a:p>
          <a:endParaRPr lang="en-US"/>
        </a:p>
      </dgm:t>
    </dgm:pt>
    <dgm:pt modelId="{9F852EFE-CE3B-4A5A-9821-26019EEECC1A}" type="pres">
      <dgm:prSet presAssocID="{2F66F59D-79F1-4D35-93A7-814D9E08CC57}" presName="circleB" presStyleLbl="node1" presStyleIdx="3" presStyleCnt="5"/>
      <dgm:spPr/>
    </dgm:pt>
    <dgm:pt modelId="{C4EE6849-1D86-4F9E-9181-957C726EC3E5}" type="pres">
      <dgm:prSet presAssocID="{2F66F59D-79F1-4D35-93A7-814D9E08CC57}" presName="spaceB" presStyleCnt="0"/>
      <dgm:spPr/>
    </dgm:pt>
    <dgm:pt modelId="{BF29C3CF-84CD-45C3-9D2F-EBD52009F10F}" type="pres">
      <dgm:prSet presAssocID="{635173F3-2F20-4BC0-9582-C0A14657C4C4}" presName="space" presStyleCnt="0"/>
      <dgm:spPr/>
    </dgm:pt>
    <dgm:pt modelId="{3548AEAB-F578-4463-9268-44F234428840}" type="pres">
      <dgm:prSet presAssocID="{6129FFD5-955E-413D-BA0F-3CDD4196E2E8}" presName="compositeA" presStyleCnt="0"/>
      <dgm:spPr/>
    </dgm:pt>
    <dgm:pt modelId="{F4269543-14E2-44ED-AC04-5AD92EC8A01F}" type="pres">
      <dgm:prSet presAssocID="{6129FFD5-955E-413D-BA0F-3CDD4196E2E8}" presName="textA" presStyleLbl="revTx" presStyleIdx="4" presStyleCnt="5">
        <dgm:presLayoutVars>
          <dgm:bulletEnabled val="1"/>
        </dgm:presLayoutVars>
      </dgm:prSet>
      <dgm:spPr/>
      <dgm:t>
        <a:bodyPr/>
        <a:lstStyle/>
        <a:p>
          <a:endParaRPr lang="en-US"/>
        </a:p>
      </dgm:t>
    </dgm:pt>
    <dgm:pt modelId="{C1795E97-AD51-4D6A-B59A-D42BB9923E31}" type="pres">
      <dgm:prSet presAssocID="{6129FFD5-955E-413D-BA0F-3CDD4196E2E8}" presName="circleA" presStyleLbl="node1" presStyleIdx="4" presStyleCnt="5"/>
      <dgm:spPr/>
    </dgm:pt>
    <dgm:pt modelId="{2039E9B6-3F6B-4101-8378-640591440BB6}" type="pres">
      <dgm:prSet presAssocID="{6129FFD5-955E-413D-BA0F-3CDD4196E2E8}" presName="spaceA" presStyleCnt="0"/>
      <dgm:spPr/>
    </dgm:pt>
  </dgm:ptLst>
  <dgm:cxnLst>
    <dgm:cxn modelId="{4ECB99CE-9DD6-4213-9FE5-3B23407B3B2A}" srcId="{427131EF-7669-4D0A-995E-DFD8DFBF90B8}" destId="{A516554D-07F7-4A19-A7C5-6F023846B702}" srcOrd="1" destOrd="0" parTransId="{F4A2DFC2-B919-4B6B-B687-4DA828B3517B}" sibTransId="{C88EEC98-1359-495F-8865-D7B3CBAC1670}"/>
    <dgm:cxn modelId="{93D4EC4E-8842-4492-A4A5-FDD3192DB3C4}" type="presOf" srcId="{2F66F59D-79F1-4D35-93A7-814D9E08CC57}" destId="{8AA0698A-15F0-4956-8C77-3B9DB2290358}" srcOrd="0" destOrd="0" presId="urn:microsoft.com/office/officeart/2005/8/layout/hProcess11"/>
    <dgm:cxn modelId="{387EBA9B-4B09-41BC-AD28-7FFDCDC00F34}" type="presOf" srcId="{427131EF-7669-4D0A-995E-DFD8DFBF90B8}" destId="{A63E88FE-C08C-460B-A098-AA3CCD4EF82E}" srcOrd="0" destOrd="0" presId="urn:microsoft.com/office/officeart/2005/8/layout/hProcess11"/>
    <dgm:cxn modelId="{0CC7AE61-8890-4815-82A5-72D854088415}" type="presOf" srcId="{A516554D-07F7-4A19-A7C5-6F023846B702}" destId="{40773CBE-DE97-4605-BB06-447616A3CFEE}" srcOrd="0" destOrd="0" presId="urn:microsoft.com/office/officeart/2005/8/layout/hProcess11"/>
    <dgm:cxn modelId="{FE1E328C-388E-44F2-B060-2BDAA6FDC61E}" srcId="{427131EF-7669-4D0A-995E-DFD8DFBF90B8}" destId="{6129FFD5-955E-413D-BA0F-3CDD4196E2E8}" srcOrd="4" destOrd="0" parTransId="{63326C3D-FE92-4F0B-849A-C0191822BB9F}" sibTransId="{10F68423-06C4-47C2-9D05-45B0DEEF190E}"/>
    <dgm:cxn modelId="{EF3EC53D-2E75-41B7-BFE9-323C91ABF5C5}" type="presOf" srcId="{E2A4C0EC-3E95-4DF5-BE22-E5B131D29B40}" destId="{FE91CBEB-A0ED-4A77-A918-75E6D3C71BD0}" srcOrd="0" destOrd="0" presId="urn:microsoft.com/office/officeart/2005/8/layout/hProcess11"/>
    <dgm:cxn modelId="{0257D724-410C-48B5-BB37-279487A38161}" srcId="{427131EF-7669-4D0A-995E-DFD8DFBF90B8}" destId="{E2A4C0EC-3E95-4DF5-BE22-E5B131D29B40}" srcOrd="2" destOrd="0" parTransId="{85EF7841-C514-488B-A424-1620894CEE4D}" sibTransId="{E6EE8BD1-FC46-4857-988D-35A04BF9BE27}"/>
    <dgm:cxn modelId="{C3AD3AC4-689C-4833-9B61-52161B7A9EC9}" type="presOf" srcId="{6129FFD5-955E-413D-BA0F-3CDD4196E2E8}" destId="{F4269543-14E2-44ED-AC04-5AD92EC8A01F}" srcOrd="0" destOrd="0" presId="urn:microsoft.com/office/officeart/2005/8/layout/hProcess11"/>
    <dgm:cxn modelId="{47CB2C88-F323-4B25-80F0-BAC408837BF5}" srcId="{427131EF-7669-4D0A-995E-DFD8DFBF90B8}" destId="{2F66F59D-79F1-4D35-93A7-814D9E08CC57}" srcOrd="3" destOrd="0" parTransId="{7B2BB0EB-F6D0-4CA2-9424-9A442D6DF4D0}" sibTransId="{635173F3-2F20-4BC0-9582-C0A14657C4C4}"/>
    <dgm:cxn modelId="{82D37A02-4F51-459A-A9AE-A7D664449591}" srcId="{427131EF-7669-4D0A-995E-DFD8DFBF90B8}" destId="{04F6B990-26AD-4F5B-B83D-8455322EC60F}" srcOrd="0" destOrd="0" parTransId="{449C64E4-341A-45BF-AB39-09A2FF7273A2}" sibTransId="{01662E53-1BAA-47A6-A738-356C6C1E4B5F}"/>
    <dgm:cxn modelId="{61D0A15C-F9A4-4625-B31B-AB3A92A4609E}" type="presOf" srcId="{04F6B990-26AD-4F5B-B83D-8455322EC60F}" destId="{1E298FE6-B905-4BFF-9BCC-8E34B792ED2C}" srcOrd="0" destOrd="0" presId="urn:microsoft.com/office/officeart/2005/8/layout/hProcess11"/>
    <dgm:cxn modelId="{B7C36690-94AF-4425-8797-60F13298DF78}" type="presParOf" srcId="{A63E88FE-C08C-460B-A098-AA3CCD4EF82E}" destId="{45B80177-FF14-4C88-A5C7-5B2248CC5DDD}" srcOrd="0" destOrd="0" presId="urn:microsoft.com/office/officeart/2005/8/layout/hProcess11"/>
    <dgm:cxn modelId="{E93DFB16-FD7D-4FEC-8889-AF990B7A516E}" type="presParOf" srcId="{A63E88FE-C08C-460B-A098-AA3CCD4EF82E}" destId="{B63D5EBC-4947-413E-8B42-B03378269D32}" srcOrd="1" destOrd="0" presId="urn:microsoft.com/office/officeart/2005/8/layout/hProcess11"/>
    <dgm:cxn modelId="{267D43F1-10AF-4DF0-BAA3-82C55F13DA9A}" type="presParOf" srcId="{B63D5EBC-4947-413E-8B42-B03378269D32}" destId="{B4295C7B-AD5F-496C-85F6-CED11797D497}" srcOrd="0" destOrd="0" presId="urn:microsoft.com/office/officeart/2005/8/layout/hProcess11"/>
    <dgm:cxn modelId="{CCFC142F-6874-4B56-A057-069027318B74}" type="presParOf" srcId="{B4295C7B-AD5F-496C-85F6-CED11797D497}" destId="{1E298FE6-B905-4BFF-9BCC-8E34B792ED2C}" srcOrd="0" destOrd="0" presId="urn:microsoft.com/office/officeart/2005/8/layout/hProcess11"/>
    <dgm:cxn modelId="{60B7034F-0E23-461F-B60A-30F99EA90114}" type="presParOf" srcId="{B4295C7B-AD5F-496C-85F6-CED11797D497}" destId="{71D14CD3-3052-477E-99CD-4F84B87A0217}" srcOrd="1" destOrd="0" presId="urn:microsoft.com/office/officeart/2005/8/layout/hProcess11"/>
    <dgm:cxn modelId="{43443482-D688-4DFD-9092-C2B03F4D3B72}" type="presParOf" srcId="{B4295C7B-AD5F-496C-85F6-CED11797D497}" destId="{9EAB830A-F84B-4DF4-AC6D-E4AB7296EB90}" srcOrd="2" destOrd="0" presId="urn:microsoft.com/office/officeart/2005/8/layout/hProcess11"/>
    <dgm:cxn modelId="{4381CABA-60A1-465A-9D5D-8941FCCB1039}" type="presParOf" srcId="{B63D5EBC-4947-413E-8B42-B03378269D32}" destId="{42FA8467-7262-4889-9556-219ED42AC9CE}" srcOrd="1" destOrd="0" presId="urn:microsoft.com/office/officeart/2005/8/layout/hProcess11"/>
    <dgm:cxn modelId="{56857478-7D2D-4298-8EDA-E55B475816DB}" type="presParOf" srcId="{B63D5EBC-4947-413E-8B42-B03378269D32}" destId="{85F22586-C498-476F-8649-E8C5DF50779A}" srcOrd="2" destOrd="0" presId="urn:microsoft.com/office/officeart/2005/8/layout/hProcess11"/>
    <dgm:cxn modelId="{56823003-BA92-4353-9344-39C32F6FC469}" type="presParOf" srcId="{85F22586-C498-476F-8649-E8C5DF50779A}" destId="{40773CBE-DE97-4605-BB06-447616A3CFEE}" srcOrd="0" destOrd="0" presId="urn:microsoft.com/office/officeart/2005/8/layout/hProcess11"/>
    <dgm:cxn modelId="{924DB83E-D4BC-40C5-BE13-EE74B1D318DC}" type="presParOf" srcId="{85F22586-C498-476F-8649-E8C5DF50779A}" destId="{F57C628A-388E-492B-A161-7FFE0359F3E4}" srcOrd="1" destOrd="0" presId="urn:microsoft.com/office/officeart/2005/8/layout/hProcess11"/>
    <dgm:cxn modelId="{8663599D-C1FF-4386-B6F7-DC839890E91F}" type="presParOf" srcId="{85F22586-C498-476F-8649-E8C5DF50779A}" destId="{A6AD839F-076F-4D87-A539-87CD2FBFD44D}" srcOrd="2" destOrd="0" presId="urn:microsoft.com/office/officeart/2005/8/layout/hProcess11"/>
    <dgm:cxn modelId="{908A4F76-CB90-4853-9475-442B99DDAD45}" type="presParOf" srcId="{B63D5EBC-4947-413E-8B42-B03378269D32}" destId="{B6041D07-5B8F-48B9-BAFC-8A44DF7EF9F3}" srcOrd="3" destOrd="0" presId="urn:microsoft.com/office/officeart/2005/8/layout/hProcess11"/>
    <dgm:cxn modelId="{E1BA6A71-1E39-4E93-955D-D77DE5FD7E27}" type="presParOf" srcId="{B63D5EBC-4947-413E-8B42-B03378269D32}" destId="{BF43DC48-3CD4-4855-89F1-FA04B5AB9C5E}" srcOrd="4" destOrd="0" presId="urn:microsoft.com/office/officeart/2005/8/layout/hProcess11"/>
    <dgm:cxn modelId="{7795340D-ACEF-4DA0-96CE-01432B0DEF86}" type="presParOf" srcId="{BF43DC48-3CD4-4855-89F1-FA04B5AB9C5E}" destId="{FE91CBEB-A0ED-4A77-A918-75E6D3C71BD0}" srcOrd="0" destOrd="0" presId="urn:microsoft.com/office/officeart/2005/8/layout/hProcess11"/>
    <dgm:cxn modelId="{8AFBED2A-F434-4E4D-A594-18482F5FE816}" type="presParOf" srcId="{BF43DC48-3CD4-4855-89F1-FA04B5AB9C5E}" destId="{6CED3D32-41F3-4E9D-8360-F01C76846366}" srcOrd="1" destOrd="0" presId="urn:microsoft.com/office/officeart/2005/8/layout/hProcess11"/>
    <dgm:cxn modelId="{E306ABE8-9DB2-424F-AD1A-AEC2AB48B553}" type="presParOf" srcId="{BF43DC48-3CD4-4855-89F1-FA04B5AB9C5E}" destId="{756143ED-9B9E-49F0-AB61-8D0A724027DD}" srcOrd="2" destOrd="0" presId="urn:microsoft.com/office/officeart/2005/8/layout/hProcess11"/>
    <dgm:cxn modelId="{955E1693-7DC1-40F3-8C14-9AE37B58DCE1}" type="presParOf" srcId="{B63D5EBC-4947-413E-8B42-B03378269D32}" destId="{D98C545E-EA75-48C2-BC4D-158C8E376F17}" srcOrd="5" destOrd="0" presId="urn:microsoft.com/office/officeart/2005/8/layout/hProcess11"/>
    <dgm:cxn modelId="{C399AFF0-0769-4C51-92B2-5C889966325E}" type="presParOf" srcId="{B63D5EBC-4947-413E-8B42-B03378269D32}" destId="{4CBC71CA-05E2-4260-A5F7-CF5A5B3E235A}" srcOrd="6" destOrd="0" presId="urn:microsoft.com/office/officeart/2005/8/layout/hProcess11"/>
    <dgm:cxn modelId="{E57278A4-AC52-4870-8944-17FF7DB20CE3}" type="presParOf" srcId="{4CBC71CA-05E2-4260-A5F7-CF5A5B3E235A}" destId="{8AA0698A-15F0-4956-8C77-3B9DB2290358}" srcOrd="0" destOrd="0" presId="urn:microsoft.com/office/officeart/2005/8/layout/hProcess11"/>
    <dgm:cxn modelId="{97B53671-EFC5-4A6A-BD5E-3D7ABDF3A02A}" type="presParOf" srcId="{4CBC71CA-05E2-4260-A5F7-CF5A5B3E235A}" destId="{9F852EFE-CE3B-4A5A-9821-26019EEECC1A}" srcOrd="1" destOrd="0" presId="urn:microsoft.com/office/officeart/2005/8/layout/hProcess11"/>
    <dgm:cxn modelId="{A12F1076-3C1C-4CD3-8F93-54370A6F7AE0}" type="presParOf" srcId="{4CBC71CA-05E2-4260-A5F7-CF5A5B3E235A}" destId="{C4EE6849-1D86-4F9E-9181-957C726EC3E5}" srcOrd="2" destOrd="0" presId="urn:microsoft.com/office/officeart/2005/8/layout/hProcess11"/>
    <dgm:cxn modelId="{88EA8D59-5538-4F78-A8D9-488380D7A8DF}" type="presParOf" srcId="{B63D5EBC-4947-413E-8B42-B03378269D32}" destId="{BF29C3CF-84CD-45C3-9D2F-EBD52009F10F}" srcOrd="7" destOrd="0" presId="urn:microsoft.com/office/officeart/2005/8/layout/hProcess11"/>
    <dgm:cxn modelId="{574BF029-A498-470B-BB12-ABE20AF0C438}" type="presParOf" srcId="{B63D5EBC-4947-413E-8B42-B03378269D32}" destId="{3548AEAB-F578-4463-9268-44F234428840}" srcOrd="8" destOrd="0" presId="urn:microsoft.com/office/officeart/2005/8/layout/hProcess11"/>
    <dgm:cxn modelId="{3E9A73C9-684F-4B4B-A883-A17B6EA34BF6}" type="presParOf" srcId="{3548AEAB-F578-4463-9268-44F234428840}" destId="{F4269543-14E2-44ED-AC04-5AD92EC8A01F}" srcOrd="0" destOrd="0" presId="urn:microsoft.com/office/officeart/2005/8/layout/hProcess11"/>
    <dgm:cxn modelId="{595A740C-25B7-4787-943E-F796965F91DD}" type="presParOf" srcId="{3548AEAB-F578-4463-9268-44F234428840}" destId="{C1795E97-AD51-4D6A-B59A-D42BB9923E31}" srcOrd="1" destOrd="0" presId="urn:microsoft.com/office/officeart/2005/8/layout/hProcess11"/>
    <dgm:cxn modelId="{E1B15B16-5B8F-4963-9817-C28E0234BD69}" type="presParOf" srcId="{3548AEAB-F578-4463-9268-44F234428840}" destId="{2039E9B6-3F6B-4101-8378-640591440BB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AF184F84-CE59-430A-8C82-DD3F76ADDD7B}" type="datetimeFigureOut">
              <a:rPr lang="en-US" smtClean="0"/>
              <a:t>6/24/2014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A80486DA-4B61-4C82-9958-BCDAD57573BC}" type="slidenum">
              <a:rPr lang="en-US" smtClean="0"/>
              <a:t>‹#›</a:t>
            </a:fld>
            <a:endParaRPr lang="en-US"/>
          </a:p>
        </p:txBody>
      </p:sp>
    </p:spTree>
    <p:extLst>
      <p:ext uri="{BB962C8B-B14F-4D97-AF65-F5344CB8AC3E}">
        <p14:creationId xmlns:p14="http://schemas.microsoft.com/office/powerpoint/2010/main" val="225654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attended the first Library Town Hall meeting after</a:t>
            </a:r>
            <a:r>
              <a:rPr lang="en-US" baseline="0" dirty="0" smtClean="0"/>
              <a:t> I arrived, you may remember that I described my three guiding principles: that service is the most important perspective, that we should make changes that improve customer service, and that above all, results matter.  I’ve also identified three broad areas of focus: …</a:t>
            </a:r>
            <a:endParaRPr lang="en-US" dirty="0"/>
          </a:p>
        </p:txBody>
      </p:sp>
      <p:sp>
        <p:nvSpPr>
          <p:cNvPr id="4" name="Slide Number Placeholder 3"/>
          <p:cNvSpPr>
            <a:spLocks noGrp="1"/>
          </p:cNvSpPr>
          <p:nvPr>
            <p:ph type="sldNum" sz="quarter" idx="10"/>
          </p:nvPr>
        </p:nvSpPr>
        <p:spPr/>
        <p:txBody>
          <a:bodyPr/>
          <a:lstStyle/>
          <a:p>
            <a:fld id="{8693B428-DF0B-0944-BB06-69C68BC02731}" type="slidenum">
              <a:rPr lang="en-US" smtClean="0">
                <a:solidFill>
                  <a:prstClr val="black"/>
                </a:solidFill>
              </a:rPr>
              <a:pPr/>
              <a:t>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03706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solidFill>
                <a:srgbClr val="953735"/>
              </a:solidFill>
            </a:endParaRPr>
          </a:p>
        </p:txBody>
      </p:sp>
      <p:sp>
        <p:nvSpPr>
          <p:cNvPr id="4" name="Slide Number Placeholder 3"/>
          <p:cNvSpPr>
            <a:spLocks noGrp="1"/>
          </p:cNvSpPr>
          <p:nvPr>
            <p:ph type="sldNum" sz="quarter" idx="10"/>
          </p:nvPr>
        </p:nvSpPr>
        <p:spPr/>
        <p:txBody>
          <a:bodyPr/>
          <a:lstStyle/>
          <a:p>
            <a:fld id="{8693B428-DF0B-0944-BB06-69C68BC02731}" type="slidenum">
              <a:rPr lang="en-US" smtClean="0">
                <a:solidFill>
                  <a:prstClr val="black"/>
                </a:solidFill>
              </a:rPr>
              <a:pPr/>
              <a:t>13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412138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8B9EBBA-996F-894A-B54A-D6246ED52CEA}"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25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61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6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022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421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3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16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28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881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785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9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842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676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340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977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408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30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09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915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41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487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8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110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017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605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279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33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76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9A29-0D35-4BFE-B5AD-97E807A39525}" type="datetimeFigureOut">
              <a:rPr lang="en-US" smtClean="0">
                <a:solidFill>
                  <a:prstClr val="black">
                    <a:tint val="75000"/>
                  </a:prstClr>
                </a:solidFill>
              </a:rPr>
              <a:pPr/>
              <a:t>6/24/2014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C9F17-BAF4-42A9-A2D5-C75CBD7518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612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079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870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694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6/24/2014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5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6/24/2014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07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B482E8-6E0E-1B4F-B1FD-C69DB9E858D9}" type="datetimeFigureOut">
              <a:rPr lang="en-US" smtClean="0"/>
              <a:pPr/>
              <a:t>6/24/2014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63232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ADE9A29-0D35-4BFE-B5AD-97E807A39525}" type="datetimeFigureOut">
              <a:rPr lang="en-US" smtClean="0">
                <a:solidFill>
                  <a:prstClr val="black">
                    <a:tint val="75000"/>
                  </a:prstClr>
                </a:solidFill>
              </a:rPr>
              <a:pPr defTabSz="914400"/>
              <a:t>6/24/2014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D7C9F17-BAF4-42A9-A2D5-C75CBD75187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298943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ADE9A29-0D35-4BFE-B5AD-97E807A39525}" type="datetimeFigureOut">
              <a:rPr lang="en-US" smtClean="0">
                <a:solidFill>
                  <a:prstClr val="black">
                    <a:tint val="75000"/>
                  </a:prstClr>
                </a:solidFill>
              </a:rPr>
              <a:pPr defTabSz="914400"/>
              <a:t>6/24/2014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D7C9F17-BAF4-42A9-A2D5-C75CBD75187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452442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50years.library.nd.edu/" TargetMode="External"/><Relationship Id="rId2" Type="http://schemas.openxmlformats.org/officeDocument/2006/relationships/slideLayout" Target="../slideLayouts/slideLayout8.xml"/><Relationship Id="rId1" Type="http://schemas.openxmlformats.org/officeDocument/2006/relationships/video" Target="https://www.youtube.com/embed/fL3AOQPosmA"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mailto:msimons@nd.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Leading a Successful Change Initiative</a:t>
            </a:r>
            <a:endParaRPr lang="en-US" dirty="0"/>
          </a:p>
        </p:txBody>
      </p:sp>
      <p:sp>
        <p:nvSpPr>
          <p:cNvPr id="3" name="Subtitle 2"/>
          <p:cNvSpPr>
            <a:spLocks noGrp="1"/>
          </p:cNvSpPr>
          <p:nvPr>
            <p:ph type="subTitle" idx="1"/>
          </p:nvPr>
        </p:nvSpPr>
        <p:spPr/>
        <p:txBody>
          <a:bodyPr/>
          <a:lstStyle/>
          <a:p>
            <a:r>
              <a:rPr lang="en-US" dirty="0" smtClean="0"/>
              <a:t>Library Management Institute</a:t>
            </a:r>
          </a:p>
          <a:p>
            <a:r>
              <a:rPr lang="en-US" dirty="0" smtClean="0"/>
              <a:t>June 2014</a:t>
            </a:r>
            <a:endParaRPr lang="en-US" dirty="0"/>
          </a:p>
        </p:txBody>
      </p:sp>
    </p:spTree>
    <p:extLst>
      <p:ext uri="{BB962C8B-B14F-4D97-AF65-F5344CB8AC3E}">
        <p14:creationId xmlns:p14="http://schemas.microsoft.com/office/powerpoint/2010/main" val="1423359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vision and strategy specific to the change</a:t>
            </a:r>
            <a:endParaRPr lang="en-US" dirty="0"/>
          </a:p>
        </p:txBody>
      </p:sp>
      <p:pic>
        <p:nvPicPr>
          <p:cNvPr id="6" name="Picture Placeholder 5"/>
          <p:cNvPicPr>
            <a:picLocks noGrp="1" noChangeAspect="1"/>
          </p:cNvPicPr>
          <p:nvPr>
            <p:ph type="pic" sz="quarter" idx="13"/>
          </p:nvPr>
        </p:nvPicPr>
        <p:blipFill>
          <a:blip r:embed="rId2"/>
          <a:srcRect t="15000" b="15000"/>
          <a:stretch>
            <a:fillRect/>
          </a:stretch>
        </p:blipFill>
        <p:spPr>
          <a:prstGeom prst="rect">
            <a:avLst/>
          </a:prstGeom>
        </p:spPr>
      </p:pic>
    </p:spTree>
    <p:extLst>
      <p:ext uri="{BB962C8B-B14F-4D97-AF65-F5344CB8AC3E}">
        <p14:creationId xmlns:p14="http://schemas.microsoft.com/office/powerpoint/2010/main" val="61062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789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“Overall organizational design that reflects our strategic goals and the University priorities”</a:t>
            </a:r>
            <a:endParaRPr lang="en-US" dirty="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596" b="7596"/>
          <a:stretch>
            <a:fillRect/>
          </a:stretch>
        </p:blipFill>
        <p:spPr/>
      </p:pic>
    </p:spTree>
    <p:extLst>
      <p:ext uri="{BB962C8B-B14F-4D97-AF65-F5344CB8AC3E}">
        <p14:creationId xmlns:p14="http://schemas.microsoft.com/office/powerpoint/2010/main" val="931659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225"/>
            <a:ext cx="8229600" cy="1143000"/>
          </a:xfrm>
        </p:spPr>
        <p:txBody>
          <a:bodyPr/>
          <a:lstStyle/>
          <a:p>
            <a:r>
              <a:rPr lang="en-US" dirty="0" smtClean="0"/>
              <a:t>Aligning with ND Goals</a:t>
            </a:r>
            <a:endParaRPr lang="en-US" dirty="0"/>
          </a:p>
        </p:txBody>
      </p:sp>
      <p:graphicFrame>
        <p:nvGraphicFramePr>
          <p:cNvPr id="4" name="Content Placeholder 3"/>
          <p:cNvGraphicFramePr>
            <a:graphicFrameLocks noGrp="1"/>
          </p:cNvGraphicFramePr>
          <p:nvPr>
            <p:ph idx="1"/>
            <p:extLst/>
          </p:nvPr>
        </p:nvGraphicFramePr>
        <p:xfrm>
          <a:off x="1524000" y="1148227"/>
          <a:ext cx="9144000" cy="5709775"/>
        </p:xfrm>
        <a:graphic>
          <a:graphicData uri="http://schemas.openxmlformats.org/drawingml/2006/table">
            <a:tbl>
              <a:tblPr firstRow="1" bandRow="1">
                <a:tableStyleId>{5C22544A-7EE6-4342-B048-85BDC9FD1C3A}</a:tableStyleId>
              </a:tblPr>
              <a:tblGrid>
                <a:gridCol w="4601339"/>
                <a:gridCol w="4542661"/>
              </a:tblGrid>
              <a:tr h="455862">
                <a:tc>
                  <a:txBody>
                    <a:bodyPr/>
                    <a:lstStyle/>
                    <a:p>
                      <a:r>
                        <a:rPr lang="en-US" dirty="0" smtClean="0"/>
                        <a:t>Library Goal</a:t>
                      </a:r>
                      <a:endParaRPr lang="en-US" dirty="0"/>
                    </a:p>
                  </a:txBody>
                  <a:tcPr/>
                </a:tc>
                <a:tc>
                  <a:txBody>
                    <a:bodyPr/>
                    <a:lstStyle/>
                    <a:p>
                      <a:r>
                        <a:rPr lang="en-US" dirty="0" smtClean="0"/>
                        <a:t>University Goal</a:t>
                      </a:r>
                      <a:endParaRPr lang="en-US" dirty="0"/>
                    </a:p>
                  </a:txBody>
                  <a:tcPr/>
                </a:tc>
              </a:tr>
              <a:tr h="786830">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dirty="0" smtClean="0">
                          <a:latin typeface="Gill Sans"/>
                          <a:cs typeface="Gill Sans"/>
                        </a:rPr>
                        <a:t>Advance research &amp; scholarship</a:t>
                      </a:r>
                    </a:p>
                  </a:txBody>
                  <a:tcPr/>
                </a:tc>
                <a:tc>
                  <a:txBody>
                    <a:bodyPr/>
                    <a:lstStyle/>
                    <a:p>
                      <a:pPr marL="285750" indent="-285750">
                        <a:buFont typeface="Arial"/>
                        <a:buChar char="•"/>
                      </a:pPr>
                      <a:r>
                        <a:rPr lang="en-US" sz="2000" dirty="0" smtClean="0">
                          <a:latin typeface="Gill Sans"/>
                          <a:cs typeface="Gill Sans"/>
                        </a:rPr>
                        <a:t>Become</a:t>
                      </a:r>
                      <a:r>
                        <a:rPr lang="en-US" sz="2000" baseline="0" dirty="0" smtClean="0">
                          <a:latin typeface="Gill Sans"/>
                          <a:cs typeface="Gill Sans"/>
                        </a:rPr>
                        <a:t> a preeminent research university</a:t>
                      </a:r>
                      <a:endParaRPr lang="en-US" sz="2000" dirty="0">
                        <a:latin typeface="Gill Sans"/>
                        <a:cs typeface="Gill Sans"/>
                      </a:endParaRPr>
                    </a:p>
                  </a:txBody>
                  <a:tcPr/>
                </a:tc>
              </a:tr>
              <a:tr h="709130">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dirty="0" smtClean="0">
                          <a:latin typeface="Gill Sans"/>
                          <a:cs typeface="Gill Sans"/>
                        </a:rPr>
                        <a:t>Enrich educational experience &amp; intellectual growth</a:t>
                      </a:r>
                    </a:p>
                  </a:txBody>
                  <a:tcPr/>
                </a:tc>
                <a:tc>
                  <a:txBody>
                    <a:bodyPr/>
                    <a:lstStyle/>
                    <a:p>
                      <a:pPr marL="285750" indent="-285750">
                        <a:buFont typeface="Arial"/>
                        <a:buChar char="•"/>
                      </a:pPr>
                      <a:r>
                        <a:rPr lang="en-US" sz="2000" dirty="0" smtClean="0">
                          <a:latin typeface="Gill Sans"/>
                          <a:cs typeface="Gill Sans"/>
                        </a:rPr>
                        <a:t>Offer an unsurpassed undergraduate education</a:t>
                      </a:r>
                      <a:endParaRPr lang="en-US" sz="2000" dirty="0">
                        <a:latin typeface="Gill Sans"/>
                        <a:cs typeface="Gill Sans"/>
                      </a:endParaRPr>
                    </a:p>
                  </a:txBody>
                  <a:tcPr/>
                </a:tc>
              </a:tr>
              <a:tr h="1013043">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dirty="0" smtClean="0">
                          <a:latin typeface="Gill Sans"/>
                          <a:cs typeface="Gill Sans"/>
                        </a:rPr>
                        <a:t>Heighten the value and impact of the Libraries by developing digital programs &amp; services</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dirty="0" smtClean="0">
                          <a:latin typeface="Gill Sans"/>
                          <a:cs typeface="Gill Sans"/>
                        </a:rPr>
                        <a:t>Become</a:t>
                      </a:r>
                      <a:r>
                        <a:rPr lang="en-US" sz="2000" baseline="0" dirty="0" smtClean="0">
                          <a:latin typeface="Gill Sans"/>
                          <a:cs typeface="Gill Sans"/>
                        </a:rPr>
                        <a:t> a preeminent research university</a:t>
                      </a:r>
                      <a:endParaRPr lang="en-US" sz="2000" dirty="0" smtClean="0">
                        <a:latin typeface="Gill Sans"/>
                        <a:cs typeface="Gill Sans"/>
                      </a:endParaRPr>
                    </a:p>
                  </a:txBody>
                  <a:tcPr/>
                </a:tc>
              </a:tr>
              <a:tr h="1124042">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dirty="0" smtClean="0">
                          <a:latin typeface="Gill Sans"/>
                          <a:cs typeface="Gill Sans"/>
                        </a:rPr>
                        <a:t>Transform library spaces to foster and inspire intellectual engagement</a:t>
                      </a:r>
                    </a:p>
                  </a:txBody>
                  <a:tcPr/>
                </a:tc>
                <a:tc>
                  <a:txBody>
                    <a:bodyPr/>
                    <a:lstStyle/>
                    <a:p>
                      <a:pPr marL="285750" indent="-285750">
                        <a:buFont typeface="Arial"/>
                        <a:buChar char="•"/>
                      </a:pPr>
                      <a:r>
                        <a:rPr lang="en-US" sz="2000" dirty="0" smtClean="0">
                          <a:solidFill>
                            <a:srgbClr val="000000"/>
                          </a:solidFill>
                          <a:latin typeface="Gill Sans"/>
                          <a:cs typeface="Gill Sans"/>
                        </a:rPr>
                        <a:t>Preeminent</a:t>
                      </a:r>
                      <a:r>
                        <a:rPr lang="en-US" sz="2000" baseline="0" dirty="0" smtClean="0">
                          <a:solidFill>
                            <a:srgbClr val="000000"/>
                          </a:solidFill>
                          <a:latin typeface="Gill Sans"/>
                          <a:cs typeface="Gill Sans"/>
                        </a:rPr>
                        <a:t> research university</a:t>
                      </a:r>
                    </a:p>
                    <a:p>
                      <a:pPr marL="285750" indent="-285750">
                        <a:buFont typeface="Arial"/>
                        <a:buChar char="•"/>
                      </a:pPr>
                      <a:r>
                        <a:rPr lang="en-US" sz="2000" baseline="0" dirty="0" smtClean="0">
                          <a:solidFill>
                            <a:srgbClr val="000000"/>
                          </a:solidFill>
                          <a:latin typeface="Gill Sans"/>
                          <a:cs typeface="Gill Sans"/>
                        </a:rPr>
                        <a:t>Unsurpassed education</a:t>
                      </a:r>
                    </a:p>
                    <a:p>
                      <a:pPr marL="285750" indent="-285750">
                        <a:buFont typeface="Arial"/>
                        <a:buChar char="•"/>
                      </a:pPr>
                      <a:r>
                        <a:rPr lang="en-US" sz="2000" baseline="0" dirty="0" smtClean="0">
                          <a:solidFill>
                            <a:srgbClr val="000000"/>
                          </a:solidFill>
                          <a:latin typeface="Gill Sans"/>
                          <a:cs typeface="Gill Sans"/>
                        </a:rPr>
                        <a:t>Service excellence</a:t>
                      </a:r>
                    </a:p>
                  </a:txBody>
                  <a:tcPr/>
                </a:tc>
              </a:tr>
              <a:tr h="1620868">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dirty="0" smtClean="0">
                          <a:latin typeface="Gill Sans"/>
                          <a:cs typeface="Gill Sans"/>
                        </a:rPr>
                        <a:t>Create a sustainable</a:t>
                      </a:r>
                      <a:r>
                        <a:rPr lang="en-US" sz="2000" baseline="0" dirty="0" smtClean="0">
                          <a:latin typeface="Gill Sans"/>
                          <a:cs typeface="Gill Sans"/>
                        </a:rPr>
                        <a:t> culture of continuous improvement and service excellence in support of the University’s mission</a:t>
                      </a:r>
                      <a:endParaRPr lang="en-US" sz="2000" dirty="0" smtClean="0">
                        <a:latin typeface="Gill Sans"/>
                        <a:cs typeface="Gill Sans"/>
                      </a:endParaRPr>
                    </a:p>
                  </a:txBody>
                  <a:tcPr/>
                </a:tc>
                <a:tc>
                  <a:txBody>
                    <a:bodyPr/>
                    <a:lstStyle/>
                    <a:p>
                      <a:pPr marL="285750" indent="-285750">
                        <a:buFont typeface="Arial"/>
                        <a:buChar char="•"/>
                      </a:pPr>
                      <a:r>
                        <a:rPr lang="en-US" sz="2000" dirty="0" smtClean="0">
                          <a:latin typeface="Gill Sans"/>
                          <a:cs typeface="Gill Sans"/>
                        </a:rPr>
                        <a:t>Create a sustainable culture of continuous </a:t>
                      </a:r>
                      <a:r>
                        <a:rPr lang="en-US" sz="2000" dirty="0" smtClean="0">
                          <a:solidFill>
                            <a:srgbClr val="000000"/>
                          </a:solidFill>
                          <a:latin typeface="Gill Sans"/>
                          <a:cs typeface="Gill Sans"/>
                        </a:rPr>
                        <a:t>improvement</a:t>
                      </a:r>
                      <a:r>
                        <a:rPr lang="en-US" sz="2000" dirty="0" smtClean="0">
                          <a:latin typeface="Gill Sans"/>
                          <a:cs typeface="Gill Sans"/>
                        </a:rPr>
                        <a:t> and service excellence</a:t>
                      </a:r>
                    </a:p>
                    <a:p>
                      <a:pPr marL="285750" indent="-285750">
                        <a:buFont typeface="Arial"/>
                        <a:buChar char="•"/>
                      </a:pPr>
                      <a:r>
                        <a:rPr lang="en-US" sz="2000" dirty="0" smtClean="0">
                          <a:latin typeface="Gill Sans"/>
                          <a:cs typeface="Gill Sans"/>
                        </a:rPr>
                        <a:t>Communicate strategically to internal and external constituents</a:t>
                      </a:r>
                      <a:endParaRPr lang="en-US" sz="2000" dirty="0">
                        <a:latin typeface="Gill Sans"/>
                        <a:cs typeface="Gill Sans"/>
                      </a:endParaRPr>
                    </a:p>
                  </a:txBody>
                  <a:tcPr/>
                </a:tc>
              </a:tr>
            </a:tbl>
          </a:graphicData>
        </a:graphic>
      </p:graphicFrame>
    </p:spTree>
    <p:extLst>
      <p:ext uri="{BB962C8B-B14F-4D97-AF65-F5344CB8AC3E}">
        <p14:creationId xmlns:p14="http://schemas.microsoft.com/office/powerpoint/2010/main" val="2877904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838200"/>
            <a:ext cx="6705600" cy="5201424"/>
          </a:xfrm>
          <a:prstGeom prst="rect">
            <a:avLst/>
          </a:prstGeom>
          <a:noFill/>
        </p:spPr>
        <p:txBody>
          <a:bodyPr wrap="square" rtlCol="0">
            <a:spAutoFit/>
          </a:bodyPr>
          <a:lstStyle/>
          <a:p>
            <a:pPr lvl="0"/>
            <a:r>
              <a:rPr lang="en-US" sz="4400" dirty="0">
                <a:solidFill>
                  <a:prstClr val="black"/>
                </a:solidFill>
              </a:rPr>
              <a:t>INPUT</a:t>
            </a:r>
          </a:p>
          <a:p>
            <a:pPr lvl="0"/>
            <a:endParaRPr lang="en-US" dirty="0">
              <a:solidFill>
                <a:prstClr val="black"/>
              </a:solidFill>
            </a:endParaRPr>
          </a:p>
          <a:p>
            <a:pPr marL="285750" indent="-285750">
              <a:buFont typeface="Arial" pitchFamily="34" charset="0"/>
              <a:buChar char="•"/>
            </a:pPr>
            <a:r>
              <a:rPr lang="en-US" dirty="0">
                <a:solidFill>
                  <a:prstClr val="black"/>
                </a:solidFill>
              </a:rPr>
              <a:t>Held 14 listening sessions, held 3 break briefings, 2 Town Hall meetings</a:t>
            </a:r>
          </a:p>
          <a:p>
            <a:pPr marL="285750" indent="-285750">
              <a:buFont typeface="Arial" pitchFamily="34" charset="0"/>
              <a:buChar char="•"/>
            </a:pPr>
            <a:r>
              <a:rPr lang="en-US" dirty="0">
                <a:solidFill>
                  <a:prstClr val="black"/>
                </a:solidFill>
              </a:rPr>
              <a:t>Gathered &amp; reviewed information from faculty, students, &amp; campus administrators</a:t>
            </a:r>
          </a:p>
          <a:p>
            <a:pPr marL="285750" indent="-285750">
              <a:buFont typeface="Arial" pitchFamily="34" charset="0"/>
              <a:buChar char="•"/>
            </a:pPr>
            <a:r>
              <a:rPr lang="en-US" dirty="0">
                <a:solidFill>
                  <a:prstClr val="black"/>
                </a:solidFill>
              </a:rPr>
              <a:t>Reviewed organizational charts from more than 20 organizations </a:t>
            </a:r>
          </a:p>
          <a:p>
            <a:pPr marL="285750" indent="-285750">
              <a:buFont typeface="Arial" pitchFamily="34" charset="0"/>
              <a:buChar char="•"/>
            </a:pPr>
            <a:r>
              <a:rPr lang="en-US" dirty="0">
                <a:solidFill>
                  <a:prstClr val="black"/>
                </a:solidFill>
              </a:rPr>
              <a:t>Reviewed articles on reorganization of libraries and organizational chart designs</a:t>
            </a:r>
          </a:p>
          <a:p>
            <a:pPr marL="285750" indent="-285750">
              <a:buFont typeface="Arial" pitchFamily="34" charset="0"/>
              <a:buChar char="•"/>
            </a:pPr>
            <a:r>
              <a:rPr lang="en-US" dirty="0">
                <a:solidFill>
                  <a:prstClr val="black"/>
                </a:solidFill>
              </a:rPr>
              <a:t>Marcy served as Player’s Coach</a:t>
            </a:r>
          </a:p>
          <a:p>
            <a:pPr marL="285750" indent="-285750">
              <a:buFont typeface="Arial" pitchFamily="34" charset="0"/>
              <a:buChar char="•"/>
            </a:pPr>
            <a:r>
              <a:rPr lang="en-US" dirty="0" smtClean="0">
                <a:solidFill>
                  <a:prstClr val="black"/>
                </a:solidFill>
              </a:rPr>
              <a:t>HRC brought </a:t>
            </a:r>
            <a:r>
              <a:rPr lang="en-US" dirty="0">
                <a:solidFill>
                  <a:prstClr val="black"/>
                </a:solidFill>
              </a:rPr>
              <a:t>advice from </a:t>
            </a:r>
            <a:r>
              <a:rPr lang="en-US" dirty="0" smtClean="0">
                <a:solidFill>
                  <a:prstClr val="black"/>
                </a:solidFill>
              </a:rPr>
              <a:t>Linkage consultant  </a:t>
            </a:r>
            <a:endParaRPr lang="en-US" dirty="0">
              <a:solidFill>
                <a:prstClr val="black"/>
              </a:solidFill>
            </a:endParaRPr>
          </a:p>
          <a:p>
            <a:pPr marL="285750" indent="-285750">
              <a:buFont typeface="Arial" pitchFamily="34" charset="0"/>
              <a:buChar char="•"/>
            </a:pPr>
            <a:r>
              <a:rPr lang="en-US" dirty="0">
                <a:solidFill>
                  <a:prstClr val="black"/>
                </a:solidFill>
              </a:rPr>
              <a:t>Staff Think Tank Team</a:t>
            </a:r>
          </a:p>
          <a:p>
            <a:pPr marL="285750" indent="-285750">
              <a:buFont typeface="Arial" pitchFamily="34" charset="0"/>
              <a:buChar char="•"/>
            </a:pPr>
            <a:r>
              <a:rPr lang="en-US" dirty="0">
                <a:solidFill>
                  <a:prstClr val="black"/>
                </a:solidFill>
              </a:rPr>
              <a:t>Staff Think Tank Team anonymous form</a:t>
            </a:r>
          </a:p>
          <a:p>
            <a:pPr marL="285750" indent="-285750">
              <a:buFont typeface="Arial" pitchFamily="34" charset="0"/>
              <a:buChar char="•"/>
            </a:pPr>
            <a:r>
              <a:rPr lang="en-US" dirty="0">
                <a:solidFill>
                  <a:prstClr val="black"/>
                </a:solidFill>
              </a:rPr>
              <a:t>Informal one-on-one’s</a:t>
            </a:r>
          </a:p>
          <a:p>
            <a:pPr marL="285750" indent="-285750">
              <a:buFont typeface="Arial" pitchFamily="34" charset="0"/>
              <a:buChar char="•"/>
            </a:pPr>
            <a:r>
              <a:rPr lang="en-US" dirty="0">
                <a:solidFill>
                  <a:prstClr val="black"/>
                </a:solidFill>
              </a:rPr>
              <a:t>Campus guidelines for organization design</a:t>
            </a:r>
          </a:p>
          <a:p>
            <a:pPr marL="285750" indent="-285750">
              <a:buFont typeface="Arial" pitchFamily="34" charset="0"/>
              <a:buChar char="•"/>
            </a:pPr>
            <a:endParaRPr lang="en-US" dirty="0">
              <a:solidFill>
                <a:prstClr val="black"/>
              </a:solidFill>
            </a:endParaRPr>
          </a:p>
          <a:p>
            <a:pPr lvl="0"/>
            <a:endParaRPr lang="en-US" dirty="0">
              <a:solidFill>
                <a:prstClr val="black"/>
              </a:solidFill>
            </a:endParaRPr>
          </a:p>
        </p:txBody>
      </p:sp>
    </p:spTree>
    <p:extLst>
      <p:ext uri="{BB962C8B-B14F-4D97-AF65-F5344CB8AC3E}">
        <p14:creationId xmlns:p14="http://schemas.microsoft.com/office/powerpoint/2010/main" val="454197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459813"/>
          </a:xfrm>
        </p:spPr>
        <p:txBody>
          <a:bodyPr>
            <a:normAutofit fontScale="90000"/>
          </a:bodyPr>
          <a:lstStyle/>
          <a:p>
            <a:r>
              <a:rPr lang="en-US" dirty="0" smtClean="0"/>
              <a:t>What We Heard:</a:t>
            </a:r>
            <a:endParaRPr lang="en-US" dirty="0"/>
          </a:p>
        </p:txBody>
      </p:sp>
      <p:sp>
        <p:nvSpPr>
          <p:cNvPr id="3" name="Content Placeholder 2"/>
          <p:cNvSpPr>
            <a:spLocks noGrp="1"/>
          </p:cNvSpPr>
          <p:nvPr>
            <p:ph sz="half" idx="1"/>
          </p:nvPr>
        </p:nvSpPr>
        <p:spPr>
          <a:xfrm>
            <a:off x="1024128" y="1104511"/>
            <a:ext cx="4754880" cy="4023360"/>
          </a:xfrm>
        </p:spPr>
        <p:txBody>
          <a:bodyPr/>
          <a:lstStyle/>
          <a:p>
            <a:r>
              <a:rPr lang="en-US" dirty="0" smtClean="0"/>
              <a:t>Focus on aligning with campus goals</a:t>
            </a:r>
          </a:p>
          <a:p>
            <a:r>
              <a:rPr lang="en-US" dirty="0" smtClean="0"/>
              <a:t>Reflect campus values</a:t>
            </a:r>
          </a:p>
          <a:p>
            <a:r>
              <a:rPr lang="en-US" dirty="0" smtClean="0"/>
              <a:t>Use our resources wisely</a:t>
            </a:r>
          </a:p>
          <a:p>
            <a:r>
              <a:rPr lang="en-US" dirty="0" smtClean="0"/>
              <a:t>Manage the library effectively</a:t>
            </a:r>
          </a:p>
          <a:p>
            <a:r>
              <a:rPr lang="en-US" dirty="0" smtClean="0"/>
              <a:t>Empower individuals and teams</a:t>
            </a:r>
            <a:endParaRPr lang="en-US" dirty="0"/>
          </a:p>
        </p:txBody>
      </p:sp>
      <p:sp>
        <p:nvSpPr>
          <p:cNvPr id="4" name="Content Placeholder 3"/>
          <p:cNvSpPr>
            <a:spLocks noGrp="1"/>
          </p:cNvSpPr>
          <p:nvPr>
            <p:ph sz="half" idx="2"/>
          </p:nvPr>
        </p:nvSpPr>
        <p:spPr>
          <a:xfrm>
            <a:off x="5989320" y="270588"/>
            <a:ext cx="4754880" cy="4023360"/>
          </a:xfrm>
        </p:spPr>
        <p:txBody>
          <a:bodyPr/>
          <a:lstStyle/>
          <a:p>
            <a:r>
              <a:rPr lang="en-US" dirty="0" smtClean="0"/>
              <a:t>Create meaningful positions</a:t>
            </a:r>
          </a:p>
          <a:p>
            <a:r>
              <a:rPr lang="en-US" dirty="0" smtClean="0"/>
              <a:t>Increase organizational flexibility</a:t>
            </a:r>
          </a:p>
          <a:p>
            <a:r>
              <a:rPr lang="en-US" dirty="0" smtClean="0"/>
              <a:t>Improve high level leadership</a:t>
            </a:r>
          </a:p>
          <a:p>
            <a:r>
              <a:rPr lang="en-US" dirty="0" smtClean="0"/>
              <a:t>Clarify responsibilities</a:t>
            </a:r>
          </a:p>
          <a:p>
            <a:r>
              <a:rPr lang="en-US" dirty="0" smtClean="0"/>
              <a:t>Eliminate silos</a:t>
            </a:r>
          </a:p>
          <a:p>
            <a:endParaRPr lang="en-US" dirty="0"/>
          </a:p>
        </p:txBody>
      </p:sp>
      <p:pic>
        <p:nvPicPr>
          <p:cNvPr id="7" name="Picture Placeholder 1"/>
          <p:cNvPicPr>
            <a:picLocks noChangeAspect="1"/>
          </p:cNvPicPr>
          <p:nvPr/>
        </p:nvPicPr>
        <p:blipFill>
          <a:blip r:embed="rId2"/>
          <a:srcRect t="18008" b="18008"/>
          <a:stretch>
            <a:fillRect/>
          </a:stretch>
        </p:blipFill>
        <p:spPr>
          <a:xfrm>
            <a:off x="74645" y="3518108"/>
            <a:ext cx="12192000" cy="4800600"/>
          </a:xfrm>
          <a:prstGeom prst="rect">
            <a:avLst/>
          </a:prstGeom>
        </p:spPr>
      </p:pic>
    </p:spTree>
    <p:extLst>
      <p:ext uri="{BB962C8B-B14F-4D97-AF65-F5344CB8AC3E}">
        <p14:creationId xmlns:p14="http://schemas.microsoft.com/office/powerpoint/2010/main" val="3940093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Incorporate employee interests into new placements</a:t>
            </a:r>
            <a:endParaRPr lang="en-US" dirty="0"/>
          </a:p>
        </p:txBody>
      </p:sp>
      <p:sp>
        <p:nvSpPr>
          <p:cNvPr id="6" name="Picture Placeholder 5"/>
          <p:cNvSpPr>
            <a:spLocks noGrp="1"/>
          </p:cNvSpPr>
          <p:nvPr>
            <p:ph type="pic" sz="quarter" idx="13"/>
          </p:nvPr>
        </p:nvSpPr>
        <p:spPr/>
      </p:sp>
      <p:sp>
        <p:nvSpPr>
          <p:cNvPr id="3" name="Rectangle 2"/>
          <p:cNvSpPr/>
          <p:nvPr/>
        </p:nvSpPr>
        <p:spPr>
          <a:xfrm>
            <a:off x="500743" y="59571"/>
            <a:ext cx="11691257" cy="3785652"/>
          </a:xfrm>
          <a:prstGeom prst="rect">
            <a:avLst/>
          </a:prstGeom>
        </p:spPr>
        <p:txBody>
          <a:bodyPr wrap="square">
            <a:spAutoFit/>
          </a:bodyPr>
          <a:lstStyle/>
          <a:p>
            <a:r>
              <a:rPr lang="en-US" sz="4800" i="1" dirty="0" smtClean="0">
                <a:solidFill>
                  <a:srgbClr val="000000"/>
                </a:solidFill>
                <a:latin typeface="Microsoft Sans Serif" panose="020B0604020202020204" pitchFamily="34" charset="0"/>
              </a:rPr>
              <a:t>Describe </a:t>
            </a:r>
            <a:r>
              <a:rPr lang="en-US" sz="4800" i="1" dirty="0">
                <a:solidFill>
                  <a:srgbClr val="000000"/>
                </a:solidFill>
                <a:latin typeface="Microsoft Sans Serif" panose="020B0604020202020204" pitchFamily="34" charset="0"/>
              </a:rPr>
              <a:t>the ideal position that you feel will use your talents and provide a meaningful work experience for you.  This can be the position you are already in or something else.</a:t>
            </a:r>
            <a:r>
              <a:rPr lang="en-US" sz="4800" i="1" dirty="0"/>
              <a:t> </a:t>
            </a:r>
          </a:p>
        </p:txBody>
      </p:sp>
    </p:spTree>
    <p:extLst>
      <p:ext uri="{BB962C8B-B14F-4D97-AF65-F5344CB8AC3E}">
        <p14:creationId xmlns:p14="http://schemas.microsoft.com/office/powerpoint/2010/main" val="3123078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2438400" y="1828800"/>
            <a:ext cx="8077200" cy="243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3" name="Rectangle 72"/>
          <p:cNvSpPr/>
          <p:nvPr/>
        </p:nvSpPr>
        <p:spPr>
          <a:xfrm>
            <a:off x="2438400" y="76200"/>
            <a:ext cx="8077200" cy="1503562"/>
          </a:xfrm>
          <a:prstGeom prst="rect">
            <a:avLst/>
          </a:prstGeom>
          <a:gradFill>
            <a:gsLst>
              <a:gs pos="0">
                <a:schemeClr val="accent1">
                  <a:lumMod val="20000"/>
                  <a:lumOff val="80000"/>
                </a:schemeClr>
              </a:gs>
              <a:gs pos="10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ctrTitle"/>
          </p:nvPr>
        </p:nvSpPr>
        <p:spPr>
          <a:xfrm>
            <a:off x="5715000" y="165716"/>
            <a:ext cx="1371600" cy="520084"/>
          </a:xfrm>
          <a:solidFill>
            <a:schemeClr val="accent2">
              <a:lumMod val="40000"/>
              <a:lumOff val="60000"/>
            </a:schemeClr>
          </a:solidFill>
          <a:ln w="12700">
            <a:solidFill>
              <a:schemeClr val="tx1"/>
            </a:solidFill>
          </a:ln>
        </p:spPr>
        <p:txBody>
          <a:bodyPr>
            <a:normAutofit/>
          </a:bodyPr>
          <a:lstStyle/>
          <a:p>
            <a:r>
              <a:rPr lang="en-US" sz="1100" b="1" dirty="0"/>
              <a:t>University Librarian</a:t>
            </a:r>
          </a:p>
        </p:txBody>
      </p:sp>
      <p:sp>
        <p:nvSpPr>
          <p:cNvPr id="13" name="Rounded Rectangle 12"/>
          <p:cNvSpPr/>
          <p:nvPr/>
        </p:nvSpPr>
        <p:spPr>
          <a:xfrm>
            <a:off x="3327400" y="1981200"/>
            <a:ext cx="914400" cy="6096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900" dirty="0">
                <a:solidFill>
                  <a:prstClr val="black"/>
                </a:solidFill>
              </a:rPr>
              <a:t>Information Technology and Discovery Services</a:t>
            </a:r>
          </a:p>
        </p:txBody>
      </p:sp>
      <p:sp>
        <p:nvSpPr>
          <p:cNvPr id="14" name="Rounded Rectangle 13"/>
          <p:cNvSpPr/>
          <p:nvPr/>
        </p:nvSpPr>
        <p:spPr>
          <a:xfrm>
            <a:off x="8686800" y="1981200"/>
            <a:ext cx="914400" cy="6096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900" dirty="0">
                <a:solidFill>
                  <a:prstClr val="black"/>
                </a:solidFill>
              </a:rPr>
              <a:t>Arts &amp; Humanities Research Services</a:t>
            </a:r>
          </a:p>
        </p:txBody>
      </p:sp>
      <p:sp>
        <p:nvSpPr>
          <p:cNvPr id="15" name="Rounded Rectangle 14"/>
          <p:cNvSpPr/>
          <p:nvPr/>
        </p:nvSpPr>
        <p:spPr>
          <a:xfrm>
            <a:off x="7467600" y="1981200"/>
            <a:ext cx="1143000" cy="6096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900" dirty="0">
                <a:solidFill>
                  <a:prstClr val="black"/>
                </a:solidFill>
              </a:rPr>
              <a:t>Science, Engineering, Social Sciences, Business Research Services</a:t>
            </a:r>
            <a:endParaRPr lang="en-US" sz="900" i="1" dirty="0">
              <a:solidFill>
                <a:prstClr val="black"/>
              </a:solidFill>
            </a:endParaRPr>
          </a:p>
        </p:txBody>
      </p:sp>
      <p:sp>
        <p:nvSpPr>
          <p:cNvPr id="16" name="Rounded Rectangle 15"/>
          <p:cNvSpPr/>
          <p:nvPr/>
        </p:nvSpPr>
        <p:spPr>
          <a:xfrm>
            <a:off x="6477000" y="1981200"/>
            <a:ext cx="914400" cy="6096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900" dirty="0">
                <a:solidFill>
                  <a:prstClr val="black"/>
                </a:solidFill>
              </a:rPr>
              <a:t>Outreach and Academic Engagement</a:t>
            </a:r>
          </a:p>
        </p:txBody>
      </p:sp>
      <p:sp>
        <p:nvSpPr>
          <p:cNvPr id="17" name="Rounded Rectangle 16"/>
          <p:cNvSpPr/>
          <p:nvPr/>
        </p:nvSpPr>
        <p:spPr>
          <a:xfrm>
            <a:off x="4292600" y="1981200"/>
            <a:ext cx="914400" cy="6096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900" dirty="0">
                <a:solidFill>
                  <a:prstClr val="black"/>
                </a:solidFill>
              </a:rPr>
              <a:t>Digital Library Initiatives and Scholarship</a:t>
            </a:r>
            <a:endParaRPr lang="en-US" sz="900" i="1" dirty="0">
              <a:solidFill>
                <a:prstClr val="black"/>
              </a:solidFill>
            </a:endParaRPr>
          </a:p>
        </p:txBody>
      </p:sp>
      <p:sp>
        <p:nvSpPr>
          <p:cNvPr id="18" name="Rounded Rectangle 17"/>
          <p:cNvSpPr/>
          <p:nvPr/>
        </p:nvSpPr>
        <p:spPr>
          <a:xfrm>
            <a:off x="5257800" y="1981200"/>
            <a:ext cx="914400" cy="6096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900" dirty="0">
                <a:solidFill>
                  <a:prstClr val="black"/>
                </a:solidFill>
              </a:rPr>
              <a:t>Resource Acquisitions and Delivery</a:t>
            </a:r>
          </a:p>
        </p:txBody>
      </p:sp>
      <p:sp>
        <p:nvSpPr>
          <p:cNvPr id="69" name="TextBox 68"/>
          <p:cNvSpPr txBox="1"/>
          <p:nvPr/>
        </p:nvSpPr>
        <p:spPr>
          <a:xfrm>
            <a:off x="1600200" y="76201"/>
            <a:ext cx="738664" cy="1503562"/>
          </a:xfrm>
          <a:prstGeom prst="rect">
            <a:avLst/>
          </a:prstGeom>
          <a:solidFill>
            <a:schemeClr val="accent1">
              <a:lumMod val="20000"/>
              <a:lumOff val="80000"/>
            </a:schemeClr>
          </a:solidFill>
        </p:spPr>
        <p:txBody>
          <a:bodyPr vert="vert270" wrap="square" rtlCol="0">
            <a:spAutoFit/>
          </a:bodyPr>
          <a:lstStyle/>
          <a:p>
            <a:pPr algn="ctr" defTabSz="914400"/>
            <a:r>
              <a:rPr lang="en-US" dirty="0">
                <a:solidFill>
                  <a:prstClr val="black"/>
                </a:solidFill>
              </a:rPr>
              <a:t>Leadership</a:t>
            </a:r>
          </a:p>
          <a:p>
            <a:pPr algn="ctr" defTabSz="914400"/>
            <a:endParaRPr lang="en-US" dirty="0">
              <a:solidFill>
                <a:prstClr val="black"/>
              </a:solidFill>
            </a:endParaRPr>
          </a:p>
        </p:txBody>
      </p:sp>
      <p:sp>
        <p:nvSpPr>
          <p:cNvPr id="71" name="TextBox 70"/>
          <p:cNvSpPr txBox="1"/>
          <p:nvPr/>
        </p:nvSpPr>
        <p:spPr>
          <a:xfrm>
            <a:off x="1600200" y="1828800"/>
            <a:ext cx="738664" cy="2438400"/>
          </a:xfrm>
          <a:prstGeom prst="rect">
            <a:avLst/>
          </a:prstGeom>
          <a:solidFill>
            <a:schemeClr val="accent3">
              <a:lumMod val="40000"/>
              <a:lumOff val="60000"/>
            </a:schemeClr>
          </a:solidFill>
        </p:spPr>
        <p:txBody>
          <a:bodyPr vert="vert270" wrap="square" rtlCol="0">
            <a:spAutoFit/>
          </a:bodyPr>
          <a:lstStyle/>
          <a:p>
            <a:pPr algn="ctr" defTabSz="914400"/>
            <a:r>
              <a:rPr lang="en-US" dirty="0">
                <a:solidFill>
                  <a:prstClr val="black"/>
                </a:solidFill>
              </a:rPr>
              <a:t>Management and </a:t>
            </a:r>
          </a:p>
          <a:p>
            <a:pPr algn="ctr" defTabSz="914400"/>
            <a:r>
              <a:rPr lang="en-US" dirty="0">
                <a:solidFill>
                  <a:prstClr val="black"/>
                </a:solidFill>
              </a:rPr>
              <a:t>Team Leaders</a:t>
            </a:r>
          </a:p>
        </p:txBody>
      </p:sp>
      <p:sp>
        <p:nvSpPr>
          <p:cNvPr id="146" name="TextBox 145"/>
          <p:cNvSpPr txBox="1"/>
          <p:nvPr/>
        </p:nvSpPr>
        <p:spPr>
          <a:xfrm>
            <a:off x="1600200" y="4450672"/>
            <a:ext cx="738664" cy="2331128"/>
          </a:xfrm>
          <a:prstGeom prst="rect">
            <a:avLst/>
          </a:prstGeom>
          <a:solidFill>
            <a:schemeClr val="accent6">
              <a:lumMod val="60000"/>
              <a:lumOff val="40000"/>
            </a:schemeClr>
          </a:solidFill>
        </p:spPr>
        <p:txBody>
          <a:bodyPr vert="vert270" wrap="square" rtlCol="0">
            <a:spAutoFit/>
          </a:bodyPr>
          <a:lstStyle/>
          <a:p>
            <a:pPr algn="ctr" defTabSz="914400"/>
            <a:r>
              <a:rPr lang="en-US" dirty="0">
                <a:solidFill>
                  <a:prstClr val="black"/>
                </a:solidFill>
              </a:rPr>
              <a:t>Supervisors and</a:t>
            </a:r>
          </a:p>
          <a:p>
            <a:pPr algn="ctr" defTabSz="914400"/>
            <a:r>
              <a:rPr lang="en-US" dirty="0">
                <a:solidFill>
                  <a:prstClr val="black"/>
                </a:solidFill>
              </a:rPr>
              <a:t>Individual Contributors</a:t>
            </a:r>
          </a:p>
        </p:txBody>
      </p:sp>
      <p:sp>
        <p:nvSpPr>
          <p:cNvPr id="74" name="Right Arrow 73"/>
          <p:cNvSpPr/>
          <p:nvPr/>
        </p:nvSpPr>
        <p:spPr>
          <a:xfrm>
            <a:off x="2288220" y="685800"/>
            <a:ext cx="37878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6" name="Rectangle 25"/>
          <p:cNvSpPr/>
          <p:nvPr/>
        </p:nvSpPr>
        <p:spPr>
          <a:xfrm>
            <a:off x="2438400" y="4450672"/>
            <a:ext cx="8077200" cy="23311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i="1" dirty="0">
                <a:solidFill>
                  <a:prstClr val="black"/>
                </a:solidFill>
              </a:rPr>
              <a:t>To be determined. Reporting to management level</a:t>
            </a:r>
            <a:r>
              <a:rPr lang="en-US" sz="2800" dirty="0">
                <a:solidFill>
                  <a:prstClr val="black"/>
                </a:solidFill>
              </a:rPr>
              <a:t>.</a:t>
            </a:r>
          </a:p>
        </p:txBody>
      </p:sp>
      <p:sp>
        <p:nvSpPr>
          <p:cNvPr id="53" name="Right Arrow 52"/>
          <p:cNvSpPr/>
          <p:nvPr/>
        </p:nvSpPr>
        <p:spPr>
          <a:xfrm>
            <a:off x="2286000" y="5495078"/>
            <a:ext cx="378780" cy="242316"/>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cxnSp>
        <p:nvCxnSpPr>
          <p:cNvPr id="19" name="Elbow Connector 18"/>
          <p:cNvCxnSpPr>
            <a:stCxn id="2" idx="2"/>
            <a:endCxn id="11" idx="0"/>
          </p:cNvCxnSpPr>
          <p:nvPr/>
        </p:nvCxnSpPr>
        <p:spPr>
          <a:xfrm rot="16200000" flipH="1">
            <a:off x="6724650" y="361950"/>
            <a:ext cx="228600" cy="8763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2" idx="2"/>
            <a:endCxn id="8" idx="0"/>
          </p:cNvCxnSpPr>
          <p:nvPr/>
        </p:nvCxnSpPr>
        <p:spPr>
          <a:xfrm rot="5400000">
            <a:off x="5848350" y="361950"/>
            <a:ext cx="228600" cy="8763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2" idx="2"/>
            <a:endCxn id="10" idx="0"/>
          </p:cNvCxnSpPr>
          <p:nvPr/>
        </p:nvCxnSpPr>
        <p:spPr>
          <a:xfrm rot="16200000" flipH="1">
            <a:off x="7833619" y="-747019"/>
            <a:ext cx="228600" cy="309423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2" idx="2"/>
            <a:endCxn id="4" idx="0"/>
          </p:cNvCxnSpPr>
          <p:nvPr/>
        </p:nvCxnSpPr>
        <p:spPr>
          <a:xfrm rot="5400000">
            <a:off x="4781550" y="-704850"/>
            <a:ext cx="228600" cy="30099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667000" y="914400"/>
            <a:ext cx="1447800" cy="515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900" dirty="0">
              <a:solidFill>
                <a:prstClr val="white"/>
              </a:solidFill>
            </a:endParaRPr>
          </a:p>
          <a:p>
            <a:pPr algn="ctr" defTabSz="914400"/>
            <a:r>
              <a:rPr lang="en-US" sz="900" dirty="0">
                <a:solidFill>
                  <a:prstClr val="white"/>
                </a:solidFill>
              </a:rPr>
              <a:t>Communications Program Director</a:t>
            </a:r>
          </a:p>
          <a:p>
            <a:pPr algn="ctr" defTabSz="914400"/>
            <a:endParaRPr lang="en-US" sz="900" dirty="0">
              <a:solidFill>
                <a:prstClr val="white"/>
              </a:solidFill>
            </a:endParaRPr>
          </a:p>
        </p:txBody>
      </p:sp>
      <p:sp>
        <p:nvSpPr>
          <p:cNvPr id="8" name="Oval 7"/>
          <p:cNvSpPr/>
          <p:nvPr/>
        </p:nvSpPr>
        <p:spPr>
          <a:xfrm>
            <a:off x="4800600" y="914400"/>
            <a:ext cx="1447800" cy="563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900" dirty="0">
              <a:solidFill>
                <a:prstClr val="white"/>
              </a:solidFill>
            </a:endParaRPr>
          </a:p>
          <a:p>
            <a:pPr algn="ctr" defTabSz="914400"/>
            <a:r>
              <a:rPr lang="en-US" sz="900" dirty="0">
                <a:solidFill>
                  <a:prstClr val="white"/>
                </a:solidFill>
              </a:rPr>
              <a:t>Discovery Services &amp; Digital Access</a:t>
            </a:r>
          </a:p>
          <a:p>
            <a:pPr algn="ctr" defTabSz="914400"/>
            <a:endParaRPr lang="en-US" sz="900" dirty="0">
              <a:solidFill>
                <a:prstClr val="white"/>
              </a:solidFill>
            </a:endParaRPr>
          </a:p>
        </p:txBody>
      </p:sp>
      <p:sp>
        <p:nvSpPr>
          <p:cNvPr id="10" name="Oval 9"/>
          <p:cNvSpPr/>
          <p:nvPr/>
        </p:nvSpPr>
        <p:spPr>
          <a:xfrm>
            <a:off x="8763000" y="914401"/>
            <a:ext cx="1464076" cy="582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900" dirty="0">
              <a:solidFill>
                <a:prstClr val="white"/>
              </a:solidFill>
            </a:endParaRPr>
          </a:p>
          <a:p>
            <a:pPr algn="ctr" defTabSz="914400"/>
            <a:r>
              <a:rPr lang="en-US" sz="900" dirty="0">
                <a:solidFill>
                  <a:prstClr val="white"/>
                </a:solidFill>
              </a:rPr>
              <a:t>Administration, Organizational Development &amp; Central Services</a:t>
            </a:r>
          </a:p>
          <a:p>
            <a:pPr algn="ctr" defTabSz="914400"/>
            <a:endParaRPr lang="en-US" sz="900" dirty="0">
              <a:solidFill>
                <a:prstClr val="white"/>
              </a:solidFill>
            </a:endParaRPr>
          </a:p>
        </p:txBody>
      </p:sp>
      <p:sp>
        <p:nvSpPr>
          <p:cNvPr id="11" name="Oval 10"/>
          <p:cNvSpPr/>
          <p:nvPr/>
        </p:nvSpPr>
        <p:spPr>
          <a:xfrm>
            <a:off x="6553200" y="914400"/>
            <a:ext cx="1447800" cy="568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900" dirty="0">
              <a:solidFill>
                <a:prstClr val="white"/>
              </a:solidFill>
            </a:endParaRPr>
          </a:p>
          <a:p>
            <a:pPr algn="ctr" defTabSz="914400"/>
            <a:r>
              <a:rPr lang="en-US" sz="900" dirty="0">
                <a:solidFill>
                  <a:prstClr val="white"/>
                </a:solidFill>
              </a:rPr>
              <a:t>Research Services &amp; Learning Resources</a:t>
            </a:r>
          </a:p>
          <a:p>
            <a:pPr algn="ctr" defTabSz="914400"/>
            <a:endParaRPr lang="en-US" sz="900" dirty="0">
              <a:solidFill>
                <a:prstClr val="white"/>
              </a:solidFill>
            </a:endParaRPr>
          </a:p>
        </p:txBody>
      </p:sp>
      <p:sp>
        <p:nvSpPr>
          <p:cNvPr id="75" name="Rounded Rectangle 74"/>
          <p:cNvSpPr/>
          <p:nvPr/>
        </p:nvSpPr>
        <p:spPr>
          <a:xfrm>
            <a:off x="2545080" y="1981200"/>
            <a:ext cx="731520" cy="609600"/>
          </a:xfrm>
          <a:prstGeom prst="roundRect">
            <a:avLst/>
          </a:prstGeom>
          <a:ln>
            <a:solidFill>
              <a:schemeClr val="accent3">
                <a:lumMod val="75000"/>
              </a:schemeClr>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900" dirty="0">
                <a:solidFill>
                  <a:prstClr val="black"/>
                </a:solidFill>
              </a:rPr>
              <a:t>…</a:t>
            </a:r>
          </a:p>
        </p:txBody>
      </p:sp>
      <p:sp>
        <p:nvSpPr>
          <p:cNvPr id="76" name="Rounded Rectangle 75"/>
          <p:cNvSpPr/>
          <p:nvPr/>
        </p:nvSpPr>
        <p:spPr>
          <a:xfrm>
            <a:off x="9677400" y="1981200"/>
            <a:ext cx="731520" cy="609600"/>
          </a:xfrm>
          <a:prstGeom prst="roundRect">
            <a:avLst/>
          </a:prstGeom>
          <a:gradFill>
            <a:gsLst>
              <a:gs pos="0">
                <a:srgbClr val="E1FDB9"/>
              </a:gs>
              <a:gs pos="35000">
                <a:srgbClr val="EBFED2"/>
              </a:gs>
              <a:gs pos="100000">
                <a:srgbClr val="FDFFFB"/>
              </a:gs>
            </a:gsLst>
          </a:gradFill>
          <a:ln>
            <a:solidFill>
              <a:schemeClr val="accent3">
                <a:lumMod val="75000"/>
              </a:schemeClr>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900" dirty="0">
                <a:solidFill>
                  <a:prstClr val="black"/>
                </a:solidFill>
              </a:rPr>
              <a:t>…</a:t>
            </a:r>
          </a:p>
        </p:txBody>
      </p:sp>
      <p:sp>
        <p:nvSpPr>
          <p:cNvPr id="51" name="Right Arrow 50"/>
          <p:cNvSpPr/>
          <p:nvPr/>
        </p:nvSpPr>
        <p:spPr>
          <a:xfrm>
            <a:off x="2288220" y="2958084"/>
            <a:ext cx="378780" cy="242316"/>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cxnSp>
        <p:nvCxnSpPr>
          <p:cNvPr id="82" name="Elbow Connector 81"/>
          <p:cNvCxnSpPr>
            <a:stCxn id="8" idx="4"/>
            <a:endCxn id="75" idx="0"/>
          </p:cNvCxnSpPr>
          <p:nvPr/>
        </p:nvCxnSpPr>
        <p:spPr>
          <a:xfrm rot="5400000">
            <a:off x="3965859" y="422559"/>
            <a:ext cx="503622" cy="2613660"/>
          </a:xfrm>
          <a:prstGeom prst="bentConnector3">
            <a:avLst>
              <a:gd name="adj1" fmla="val 50000"/>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8" idx="4"/>
            <a:endCxn id="13" idx="0"/>
          </p:cNvCxnSpPr>
          <p:nvPr/>
        </p:nvCxnSpPr>
        <p:spPr>
          <a:xfrm rot="5400000">
            <a:off x="4402739" y="859439"/>
            <a:ext cx="503622" cy="17399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8" idx="4"/>
            <a:endCxn id="17" idx="0"/>
          </p:cNvCxnSpPr>
          <p:nvPr/>
        </p:nvCxnSpPr>
        <p:spPr>
          <a:xfrm rot="5400000">
            <a:off x="4885339" y="1342039"/>
            <a:ext cx="503622" cy="7747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8" idx="4"/>
            <a:endCxn id="18" idx="0"/>
          </p:cNvCxnSpPr>
          <p:nvPr/>
        </p:nvCxnSpPr>
        <p:spPr>
          <a:xfrm rot="16200000" flipH="1">
            <a:off x="5367939" y="1634139"/>
            <a:ext cx="503622" cy="1905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11" idx="4"/>
            <a:endCxn id="76" idx="0"/>
          </p:cNvCxnSpPr>
          <p:nvPr/>
        </p:nvCxnSpPr>
        <p:spPr>
          <a:xfrm rot="16200000" flipH="1">
            <a:off x="8411093" y="349133"/>
            <a:ext cx="498074" cy="2766060"/>
          </a:xfrm>
          <a:prstGeom prst="bentConnector3">
            <a:avLst>
              <a:gd name="adj1" fmla="val 50000"/>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11" idx="4"/>
            <a:endCxn id="14" idx="0"/>
          </p:cNvCxnSpPr>
          <p:nvPr/>
        </p:nvCxnSpPr>
        <p:spPr>
          <a:xfrm rot="16200000" flipH="1">
            <a:off x="7961513" y="798713"/>
            <a:ext cx="498074" cy="18669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11" idx="4"/>
            <a:endCxn id="15" idx="0"/>
          </p:cNvCxnSpPr>
          <p:nvPr/>
        </p:nvCxnSpPr>
        <p:spPr>
          <a:xfrm rot="16200000" flipH="1">
            <a:off x="7409063" y="1351163"/>
            <a:ext cx="498074" cy="7620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11" idx="4"/>
            <a:endCxn id="16" idx="0"/>
          </p:cNvCxnSpPr>
          <p:nvPr/>
        </p:nvCxnSpPr>
        <p:spPr>
          <a:xfrm rot="5400000">
            <a:off x="6856613" y="1560713"/>
            <a:ext cx="498074" cy="3429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23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852" y="5769281"/>
            <a:ext cx="10561418" cy="566738"/>
          </a:xfrm>
        </p:spPr>
        <p:txBody>
          <a:bodyPr/>
          <a:lstStyle/>
          <a:p>
            <a:r>
              <a:rPr lang="en-US" dirty="0" smtClean="0"/>
              <a:t>Recommend space to facilitate intellectual collaboration</a:t>
            </a:r>
            <a:endParaRPr lang="en-US" dirty="0"/>
          </a:p>
        </p:txBody>
      </p:sp>
      <p:pic>
        <p:nvPicPr>
          <p:cNvPr id="6" name="Picture Placeholder 5"/>
          <p:cNvPicPr>
            <a:picLocks noGrp="1" noChangeAspect="1"/>
          </p:cNvPicPr>
          <p:nvPr>
            <p:ph type="pic" sz="quarter" idx="13"/>
          </p:nvPr>
        </p:nvPicPr>
        <p:blipFill>
          <a:blip r:embed="rId2"/>
          <a:srcRect t="20439" b="20439"/>
          <a:stretch>
            <a:fillRect/>
          </a:stretch>
        </p:blipFill>
        <p:spPr>
          <a:xfrm>
            <a:off x="0" y="-1"/>
            <a:ext cx="12192000" cy="5626359"/>
          </a:xfrm>
          <a:prstGeom prst="rect">
            <a:avLst/>
          </a:prstGeom>
        </p:spPr>
      </p:pic>
      <p:pic>
        <p:nvPicPr>
          <p:cNvPr id="5" name="Picture 4"/>
          <p:cNvPicPr>
            <a:picLocks noChangeAspect="1"/>
          </p:cNvPicPr>
          <p:nvPr/>
        </p:nvPicPr>
        <p:blipFill>
          <a:blip r:embed="rId3"/>
          <a:stretch>
            <a:fillRect/>
          </a:stretch>
        </p:blipFill>
        <p:spPr>
          <a:xfrm>
            <a:off x="6317991" y="82080"/>
            <a:ext cx="4762500" cy="3171825"/>
          </a:xfrm>
          <a:prstGeom prst="rect">
            <a:avLst/>
          </a:prstGeom>
        </p:spPr>
      </p:pic>
      <p:pic>
        <p:nvPicPr>
          <p:cNvPr id="3" name="Picture 2"/>
          <p:cNvPicPr>
            <a:picLocks noChangeAspect="1"/>
          </p:cNvPicPr>
          <p:nvPr/>
        </p:nvPicPr>
        <p:blipFill>
          <a:blip r:embed="rId4"/>
          <a:stretch>
            <a:fillRect/>
          </a:stretch>
        </p:blipFill>
        <p:spPr>
          <a:xfrm>
            <a:off x="158328" y="3135960"/>
            <a:ext cx="2619375" cy="1743075"/>
          </a:xfrm>
          <a:prstGeom prst="rect">
            <a:avLst/>
          </a:prstGeom>
        </p:spPr>
      </p:pic>
      <p:pic>
        <p:nvPicPr>
          <p:cNvPr id="7" name="Picture 6"/>
          <p:cNvPicPr>
            <a:picLocks noChangeAspect="1"/>
          </p:cNvPicPr>
          <p:nvPr/>
        </p:nvPicPr>
        <p:blipFill>
          <a:blip r:embed="rId5"/>
          <a:stretch>
            <a:fillRect/>
          </a:stretch>
        </p:blipFill>
        <p:spPr>
          <a:xfrm>
            <a:off x="7305869" y="3384315"/>
            <a:ext cx="4562670" cy="1934134"/>
          </a:xfrm>
          <a:prstGeom prst="rect">
            <a:avLst/>
          </a:prstGeom>
        </p:spPr>
      </p:pic>
    </p:spTree>
    <p:extLst>
      <p:ext uri="{BB962C8B-B14F-4D97-AF65-F5344CB8AC3E}">
        <p14:creationId xmlns:p14="http://schemas.microsoft.com/office/powerpoint/2010/main" val="1346987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91" y="5136503"/>
            <a:ext cx="10561418" cy="566738"/>
          </a:xfrm>
        </p:spPr>
        <p:txBody>
          <a:bodyPr>
            <a:normAutofit fontScale="90000"/>
          </a:bodyPr>
          <a:lstStyle/>
          <a:p>
            <a:r>
              <a:rPr lang="en-US" dirty="0" smtClean="0"/>
              <a:t>Demonstrate how the libraries contribute to university goals in a way that is clear to those outside the libraries as well as library faculty and staff at all levels</a:t>
            </a:r>
            <a:endParaRPr lang="en-US" dirty="0"/>
          </a:p>
        </p:txBody>
      </p:sp>
      <p:sp>
        <p:nvSpPr>
          <p:cNvPr id="3" name="Picture Placeholder 2"/>
          <p:cNvSpPr>
            <a:spLocks noGrp="1"/>
          </p:cNvSpPr>
          <p:nvPr>
            <p:ph type="pic" sz="quarter" idx="13"/>
          </p:nvPr>
        </p:nvSpPr>
        <p:spPr/>
      </p:sp>
      <p:sp>
        <p:nvSpPr>
          <p:cNvPr id="4" name="Rectangle 3"/>
          <p:cNvSpPr/>
          <p:nvPr/>
        </p:nvSpPr>
        <p:spPr>
          <a:xfrm>
            <a:off x="0" y="1315616"/>
            <a:ext cx="12192000" cy="3077766"/>
          </a:xfrm>
          <a:prstGeom prst="rect">
            <a:avLst/>
          </a:prstGeom>
        </p:spPr>
        <p:txBody>
          <a:bodyPr wrap="square">
            <a:spAutoFit/>
          </a:bodyPr>
          <a:lstStyle/>
          <a:p>
            <a:r>
              <a:rPr lang="en-US" dirty="0">
                <a:solidFill>
                  <a:srgbClr val="000000"/>
                </a:solidFill>
                <a:latin typeface="Arial" panose="020B0604020202020204" pitchFamily="34" charset="0"/>
              </a:rPr>
              <a:t> </a:t>
            </a:r>
            <a:endParaRPr lang="en-US" dirty="0" smtClean="0">
              <a:solidFill>
                <a:srgbClr val="000000"/>
              </a:solidFill>
              <a:latin typeface="Arial" panose="020B0604020202020204" pitchFamily="34" charset="0"/>
            </a:endParaRPr>
          </a:p>
          <a:p>
            <a:pPr algn="ctr"/>
            <a:r>
              <a:rPr lang="en-US" sz="4400" i="1" dirty="0" smtClean="0">
                <a:solidFill>
                  <a:srgbClr val="000000"/>
                </a:solidFill>
                <a:latin typeface="Arial" panose="020B0604020202020204" pitchFamily="34" charset="0"/>
              </a:rPr>
              <a:t>Please </a:t>
            </a:r>
            <a:r>
              <a:rPr lang="en-US" sz="4400" i="1" dirty="0">
                <a:solidFill>
                  <a:srgbClr val="000000"/>
                </a:solidFill>
                <a:latin typeface="Arial" panose="020B0604020202020204" pitchFamily="34" charset="0"/>
              </a:rPr>
              <a:t>rate your OVERALL satisfaction with the </a:t>
            </a:r>
            <a:r>
              <a:rPr lang="en-US" sz="4400" i="1" dirty="0" err="1">
                <a:solidFill>
                  <a:srgbClr val="000000"/>
                </a:solidFill>
                <a:latin typeface="Arial" panose="020B0604020202020204" pitchFamily="34" charset="0"/>
              </a:rPr>
              <a:t>Hesburgh</a:t>
            </a:r>
            <a:r>
              <a:rPr lang="en-US" sz="4400" i="1" dirty="0">
                <a:solidFill>
                  <a:srgbClr val="000000"/>
                </a:solidFill>
                <a:latin typeface="Arial" panose="020B0604020202020204" pitchFamily="34" charset="0"/>
              </a:rPr>
              <a:t> Libraries (excluding the Law Library): </a:t>
            </a:r>
            <a:r>
              <a:rPr lang="en-US" sz="4400" i="1" dirty="0" smtClean="0">
                <a:solidFill>
                  <a:srgbClr val="FF0000"/>
                </a:solidFill>
                <a:latin typeface="Arial" panose="020B0604020202020204" pitchFamily="34" charset="0"/>
              </a:rPr>
              <a:t>8.51</a:t>
            </a:r>
            <a:r>
              <a:rPr lang="en-US" sz="4400" i="1" dirty="0"/>
              <a:t/>
            </a:r>
            <a:br>
              <a:rPr lang="en-US" sz="4400" i="1" dirty="0"/>
            </a:br>
            <a:r>
              <a:rPr lang="en-US" sz="4400" i="1" dirty="0" smtClean="0"/>
              <a:t>											2013 Improve ND Survey</a:t>
            </a:r>
            <a:endParaRPr lang="en-US" sz="4400" i="1" dirty="0"/>
          </a:p>
        </p:txBody>
      </p:sp>
    </p:spTree>
    <p:extLst>
      <p:ext uri="{BB962C8B-B14F-4D97-AF65-F5344CB8AC3E}">
        <p14:creationId xmlns:p14="http://schemas.microsoft.com/office/powerpoint/2010/main" val="3990162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4035" y="304529"/>
            <a:ext cx="4163929" cy="6248942"/>
          </a:xfrm>
          <a:prstGeom prst="rect">
            <a:avLst/>
          </a:prstGeom>
        </p:spPr>
      </p:pic>
    </p:spTree>
    <p:extLst>
      <p:ext uri="{BB962C8B-B14F-4D97-AF65-F5344CB8AC3E}">
        <p14:creationId xmlns:p14="http://schemas.microsoft.com/office/powerpoint/2010/main" val="1396436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1847462"/>
            <a:ext cx="8077200" cy="4953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2438400" y="76201"/>
            <a:ext cx="8077200" cy="1503363"/>
          </a:xfrm>
          <a:prstGeom prst="rect">
            <a:avLst/>
          </a:prstGeom>
          <a:gradFill>
            <a:gsLst>
              <a:gs pos="0">
                <a:schemeClr val="accent1">
                  <a:lumMod val="20000"/>
                  <a:lumOff val="80000"/>
                </a:schemeClr>
              </a:gs>
              <a:gs pos="10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2514600" y="3657600"/>
            <a:ext cx="1219200" cy="74295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Information Technology and Discovery Services</a:t>
            </a:r>
          </a:p>
        </p:txBody>
      </p:sp>
      <p:sp>
        <p:nvSpPr>
          <p:cNvPr id="8" name="Rounded Rectangle 7"/>
          <p:cNvSpPr/>
          <p:nvPr/>
        </p:nvSpPr>
        <p:spPr>
          <a:xfrm>
            <a:off x="9220200" y="3663335"/>
            <a:ext cx="1143000" cy="7620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Arts &amp; Humanities Research Services</a:t>
            </a:r>
          </a:p>
        </p:txBody>
      </p:sp>
      <p:sp>
        <p:nvSpPr>
          <p:cNvPr id="10" name="Rounded Rectangle 9"/>
          <p:cNvSpPr/>
          <p:nvPr/>
        </p:nvSpPr>
        <p:spPr>
          <a:xfrm>
            <a:off x="7696200" y="3663335"/>
            <a:ext cx="1428750" cy="7620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Science, Engineering, Social Sciences, Business Research Services</a:t>
            </a:r>
            <a:endParaRPr lang="en-US" sz="1100" i="1" dirty="0"/>
          </a:p>
        </p:txBody>
      </p:sp>
      <p:sp>
        <p:nvSpPr>
          <p:cNvPr id="11" name="Rounded Rectangle 10"/>
          <p:cNvSpPr/>
          <p:nvPr/>
        </p:nvSpPr>
        <p:spPr>
          <a:xfrm>
            <a:off x="6477000" y="3657600"/>
            <a:ext cx="1143000" cy="7620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Outreach and Academic Engagement</a:t>
            </a:r>
          </a:p>
        </p:txBody>
      </p:sp>
      <p:sp>
        <p:nvSpPr>
          <p:cNvPr id="12" name="Rounded Rectangle 11"/>
          <p:cNvSpPr/>
          <p:nvPr/>
        </p:nvSpPr>
        <p:spPr>
          <a:xfrm>
            <a:off x="3810000" y="3657600"/>
            <a:ext cx="1219200" cy="74295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Digital Library Initiatives and Scholarship</a:t>
            </a:r>
            <a:endParaRPr lang="en-US" sz="1100" i="1" dirty="0"/>
          </a:p>
        </p:txBody>
      </p:sp>
      <p:sp>
        <p:nvSpPr>
          <p:cNvPr id="13" name="Rounded Rectangle 12"/>
          <p:cNvSpPr/>
          <p:nvPr/>
        </p:nvSpPr>
        <p:spPr>
          <a:xfrm>
            <a:off x="5105400" y="3657600"/>
            <a:ext cx="1219200" cy="74295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Resource Acquisitions and Delivery</a:t>
            </a:r>
          </a:p>
        </p:txBody>
      </p:sp>
      <p:sp>
        <p:nvSpPr>
          <p:cNvPr id="14" name="TextBox 13"/>
          <p:cNvSpPr txBox="1"/>
          <p:nvPr/>
        </p:nvSpPr>
        <p:spPr>
          <a:xfrm>
            <a:off x="1600200" y="76201"/>
            <a:ext cx="738664" cy="1503562"/>
          </a:xfrm>
          <a:prstGeom prst="rect">
            <a:avLst/>
          </a:prstGeom>
          <a:solidFill>
            <a:schemeClr val="accent1">
              <a:lumMod val="20000"/>
              <a:lumOff val="80000"/>
            </a:schemeClr>
          </a:solidFill>
        </p:spPr>
        <p:txBody>
          <a:bodyPr vert="vert270">
            <a:spAutoFit/>
          </a:bodyPr>
          <a:lstStyle/>
          <a:p>
            <a:pPr algn="ctr">
              <a:defRPr/>
            </a:pPr>
            <a:r>
              <a:rPr lang="en-US" dirty="0"/>
              <a:t>Leadership</a:t>
            </a:r>
          </a:p>
          <a:p>
            <a:pPr algn="ctr">
              <a:defRPr/>
            </a:pPr>
            <a:endParaRPr lang="en-US" dirty="0"/>
          </a:p>
        </p:txBody>
      </p:sp>
      <p:sp>
        <p:nvSpPr>
          <p:cNvPr id="15" name="TextBox 14"/>
          <p:cNvSpPr txBox="1"/>
          <p:nvPr/>
        </p:nvSpPr>
        <p:spPr>
          <a:xfrm>
            <a:off x="1600200" y="1828800"/>
            <a:ext cx="738664" cy="4953000"/>
          </a:xfrm>
          <a:prstGeom prst="rect">
            <a:avLst/>
          </a:prstGeom>
          <a:solidFill>
            <a:schemeClr val="accent3">
              <a:lumMod val="40000"/>
              <a:lumOff val="60000"/>
            </a:schemeClr>
          </a:solidFill>
        </p:spPr>
        <p:txBody>
          <a:bodyPr vert="vert270" wrap="square">
            <a:spAutoFit/>
          </a:bodyPr>
          <a:lstStyle/>
          <a:p>
            <a:pPr algn="ctr">
              <a:defRPr/>
            </a:pPr>
            <a:r>
              <a:rPr lang="en-US" dirty="0"/>
              <a:t>Management</a:t>
            </a:r>
          </a:p>
          <a:p>
            <a:pPr algn="ctr">
              <a:defRPr/>
            </a:pPr>
            <a:r>
              <a:rPr lang="en-US" dirty="0"/>
              <a:t> </a:t>
            </a:r>
          </a:p>
        </p:txBody>
      </p:sp>
      <p:sp>
        <p:nvSpPr>
          <p:cNvPr id="17" name="Right Arrow 16"/>
          <p:cNvSpPr/>
          <p:nvPr/>
        </p:nvSpPr>
        <p:spPr>
          <a:xfrm>
            <a:off x="2133600" y="1052512"/>
            <a:ext cx="379412"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9" name="Elbow Connector 18"/>
          <p:cNvCxnSpPr>
            <a:stCxn id="35" idx="2"/>
            <a:endCxn id="37" idx="0"/>
          </p:cNvCxnSpPr>
          <p:nvPr/>
        </p:nvCxnSpPr>
        <p:spPr>
          <a:xfrm rot="16200000" flipH="1">
            <a:off x="6769894" y="292894"/>
            <a:ext cx="152400" cy="938212"/>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35" idx="2"/>
            <a:endCxn id="36" idx="0"/>
          </p:cNvCxnSpPr>
          <p:nvPr/>
        </p:nvCxnSpPr>
        <p:spPr>
          <a:xfrm rot="5400000">
            <a:off x="5839619" y="300831"/>
            <a:ext cx="152400" cy="92233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5" idx="1"/>
            <a:endCxn id="40" idx="0"/>
          </p:cNvCxnSpPr>
          <p:nvPr/>
        </p:nvCxnSpPr>
        <p:spPr>
          <a:xfrm rot="10800000" flipV="1">
            <a:off x="3275015" y="419100"/>
            <a:ext cx="2516187" cy="1485900"/>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5" idx="3"/>
            <a:endCxn id="39" idx="0"/>
          </p:cNvCxnSpPr>
          <p:nvPr/>
        </p:nvCxnSpPr>
        <p:spPr>
          <a:xfrm>
            <a:off x="6962776" y="419100"/>
            <a:ext cx="1737907" cy="1651000"/>
          </a:xfrm>
          <a:prstGeom prst="bentConnector2">
            <a:avLst/>
          </a:prstGeom>
          <a:ln w="19050"/>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2060576" y="3948114"/>
            <a:ext cx="377825" cy="242887"/>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9" name="Elbow Connector 28"/>
          <p:cNvCxnSpPr>
            <a:stCxn id="36" idx="2"/>
            <a:endCxn id="7" idx="0"/>
          </p:cNvCxnSpPr>
          <p:nvPr/>
        </p:nvCxnSpPr>
        <p:spPr>
          <a:xfrm rot="5400000">
            <a:off x="3201989" y="1404937"/>
            <a:ext cx="2174875" cy="2330450"/>
          </a:xfrm>
          <a:prstGeom prst="bentConnector3">
            <a:avLst>
              <a:gd name="adj1" fmla="val 92044"/>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36" idx="2"/>
            <a:endCxn id="12" idx="0"/>
          </p:cNvCxnSpPr>
          <p:nvPr/>
        </p:nvCxnSpPr>
        <p:spPr>
          <a:xfrm rot="5400000">
            <a:off x="3849689" y="2052637"/>
            <a:ext cx="2174875" cy="1035050"/>
          </a:xfrm>
          <a:prstGeom prst="bentConnector3">
            <a:avLst>
              <a:gd name="adj1" fmla="val 92044"/>
            </a:avLst>
          </a:prstGeom>
          <a:ln w="19050"/>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36" idx="2"/>
            <a:endCxn id="13" idx="0"/>
          </p:cNvCxnSpPr>
          <p:nvPr/>
        </p:nvCxnSpPr>
        <p:spPr>
          <a:xfrm rot="16200000" flipH="1">
            <a:off x="4497389" y="2439987"/>
            <a:ext cx="2174875" cy="260350"/>
          </a:xfrm>
          <a:prstGeom prst="bentConnector3">
            <a:avLst>
              <a:gd name="adj1" fmla="val 92043"/>
            </a:avLst>
          </a:prstGeom>
          <a:ln w="19050"/>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37" idx="2"/>
            <a:endCxn id="8" idx="0"/>
          </p:cNvCxnSpPr>
          <p:nvPr/>
        </p:nvCxnSpPr>
        <p:spPr>
          <a:xfrm rot="16200000" flipH="1">
            <a:off x="7463145" y="1334780"/>
            <a:ext cx="2180610" cy="2476500"/>
          </a:xfrm>
          <a:prstGeom prst="bentConnector3">
            <a:avLst>
              <a:gd name="adj1" fmla="val 93131"/>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37" idx="2"/>
            <a:endCxn id="10" idx="0"/>
          </p:cNvCxnSpPr>
          <p:nvPr/>
        </p:nvCxnSpPr>
        <p:spPr>
          <a:xfrm rot="16200000" flipH="1">
            <a:off x="6772582" y="2025343"/>
            <a:ext cx="2180610" cy="1095375"/>
          </a:xfrm>
          <a:prstGeom prst="bentConnector3">
            <a:avLst>
              <a:gd name="adj1" fmla="val 93131"/>
            </a:avLst>
          </a:prstGeom>
          <a:ln w="19050"/>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7" idx="2"/>
            <a:endCxn id="11" idx="0"/>
          </p:cNvCxnSpPr>
          <p:nvPr/>
        </p:nvCxnSpPr>
        <p:spPr>
          <a:xfrm rot="5400000">
            <a:off x="6094414" y="2436812"/>
            <a:ext cx="2174875" cy="266700"/>
          </a:xfrm>
          <a:prstGeom prst="bentConnector3">
            <a:avLst>
              <a:gd name="adj1" fmla="val 93245"/>
            </a:avLst>
          </a:prstGeom>
          <a:ln w="19050"/>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5791201" y="152400"/>
            <a:ext cx="1171575" cy="533400"/>
          </a:xfrm>
          <a:prstGeom prst="roundRect">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solidFill>
              <a:schemeClr val="accent2">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400" dirty="0"/>
              <a:t>University Librarian</a:t>
            </a:r>
          </a:p>
        </p:txBody>
      </p:sp>
      <p:sp>
        <p:nvSpPr>
          <p:cNvPr id="36" name="Rounded Rectangle 35"/>
          <p:cNvSpPr/>
          <p:nvPr/>
        </p:nvSpPr>
        <p:spPr>
          <a:xfrm>
            <a:off x="4584700" y="838201"/>
            <a:ext cx="1739900" cy="644525"/>
          </a:xfrm>
          <a:prstGeom prst="roundRect">
            <a:avLst/>
          </a:prstGeom>
          <a:gradFill>
            <a:gsLst>
              <a:gs pos="0">
                <a:schemeClr val="accent5">
                  <a:lumMod val="60000"/>
                  <a:lumOff val="40000"/>
                </a:schemeClr>
              </a:gs>
              <a:gs pos="35000">
                <a:schemeClr val="accent5">
                  <a:lumMod val="40000"/>
                  <a:lumOff val="60000"/>
                </a:schemeClr>
              </a:gs>
              <a:gs pos="100000">
                <a:schemeClr val="accent5">
                  <a:lumMod val="20000"/>
                  <a:lumOff val="80000"/>
                </a:schemeClr>
              </a:gs>
            </a:gsLst>
          </a:gra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t>Digital Access, Resources, and Information Technology</a:t>
            </a:r>
          </a:p>
        </p:txBody>
      </p:sp>
      <p:sp>
        <p:nvSpPr>
          <p:cNvPr id="37" name="Rounded Rectangle 36"/>
          <p:cNvSpPr/>
          <p:nvPr/>
        </p:nvSpPr>
        <p:spPr>
          <a:xfrm>
            <a:off x="6477000" y="838201"/>
            <a:ext cx="1676400" cy="644525"/>
          </a:xfrm>
          <a:prstGeom prst="roundRect">
            <a:avLst/>
          </a:prstGeom>
          <a:gradFill>
            <a:gsLst>
              <a:gs pos="0">
                <a:schemeClr val="accent5">
                  <a:lumMod val="60000"/>
                  <a:lumOff val="40000"/>
                </a:schemeClr>
              </a:gs>
              <a:gs pos="35000">
                <a:schemeClr val="accent5">
                  <a:lumMod val="40000"/>
                  <a:lumOff val="60000"/>
                </a:schemeClr>
              </a:gs>
              <a:gs pos="100000">
                <a:schemeClr val="accent5">
                  <a:lumMod val="20000"/>
                  <a:lumOff val="80000"/>
                </a:schemeClr>
              </a:gs>
            </a:gsLst>
          </a:gra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t>Research and Learning Services</a:t>
            </a:r>
          </a:p>
        </p:txBody>
      </p:sp>
      <p:sp>
        <p:nvSpPr>
          <p:cNvPr id="39" name="Rounded Rectangle 38"/>
          <p:cNvSpPr/>
          <p:nvPr/>
        </p:nvSpPr>
        <p:spPr>
          <a:xfrm>
            <a:off x="7991864" y="2070100"/>
            <a:ext cx="1417638" cy="6858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Communications Program Director</a:t>
            </a:r>
          </a:p>
        </p:txBody>
      </p:sp>
      <p:sp>
        <p:nvSpPr>
          <p:cNvPr id="40" name="Rounded Rectangle 39"/>
          <p:cNvSpPr/>
          <p:nvPr/>
        </p:nvSpPr>
        <p:spPr>
          <a:xfrm>
            <a:off x="2514601" y="1905000"/>
            <a:ext cx="1520825" cy="6858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Administration, Organizational Development, and Central Services</a:t>
            </a:r>
          </a:p>
        </p:txBody>
      </p:sp>
      <p:sp>
        <p:nvSpPr>
          <p:cNvPr id="3101" name="TextBox 40"/>
          <p:cNvSpPr txBox="1">
            <a:spLocks noChangeArrowheads="1"/>
          </p:cNvSpPr>
          <p:nvPr/>
        </p:nvSpPr>
        <p:spPr bwMode="auto">
          <a:xfrm>
            <a:off x="2514600" y="447675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200" dirty="0"/>
              <a:t>Web</a:t>
            </a:r>
          </a:p>
          <a:p>
            <a:pPr>
              <a:buFont typeface="Arial" charset="0"/>
              <a:buChar char="•"/>
            </a:pPr>
            <a:r>
              <a:rPr lang="en-US" sz="1200" dirty="0"/>
              <a:t>Information Technology Systems</a:t>
            </a:r>
          </a:p>
          <a:p>
            <a:pPr>
              <a:buFont typeface="Arial" charset="0"/>
              <a:buChar char="•"/>
            </a:pPr>
            <a:r>
              <a:rPr lang="en-US" sz="1200" dirty="0"/>
              <a:t>Desktop Computing &amp; Network Services</a:t>
            </a:r>
          </a:p>
        </p:txBody>
      </p:sp>
      <p:sp>
        <p:nvSpPr>
          <p:cNvPr id="3102" name="TextBox 41"/>
          <p:cNvSpPr txBox="1">
            <a:spLocks noChangeArrowheads="1"/>
          </p:cNvSpPr>
          <p:nvPr/>
        </p:nvSpPr>
        <p:spPr bwMode="auto">
          <a:xfrm>
            <a:off x="3771900" y="4498975"/>
            <a:ext cx="1295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200"/>
              <a:t>Digital Library Services</a:t>
            </a:r>
          </a:p>
          <a:p>
            <a:pPr>
              <a:buFont typeface="Arial" charset="0"/>
              <a:buChar char="•"/>
            </a:pPr>
            <a:r>
              <a:rPr lang="en-US" sz="1200"/>
              <a:t>Digital Production</a:t>
            </a:r>
          </a:p>
          <a:p>
            <a:pPr>
              <a:buFont typeface="Arial" charset="0"/>
              <a:buChar char="•"/>
            </a:pPr>
            <a:r>
              <a:rPr lang="en-US" sz="1200"/>
              <a:t>Catholic Portal</a:t>
            </a:r>
          </a:p>
          <a:p>
            <a:pPr>
              <a:buFont typeface="Arial" charset="0"/>
              <a:buChar char="•"/>
            </a:pPr>
            <a:r>
              <a:rPr lang="en-US" sz="1200"/>
              <a:t>Art Image Library</a:t>
            </a:r>
          </a:p>
          <a:p>
            <a:pPr>
              <a:buFont typeface="Arial" charset="0"/>
              <a:buChar char="•"/>
            </a:pPr>
            <a:r>
              <a:rPr lang="en-US" sz="1200"/>
              <a:t>Scholars’ Lab</a:t>
            </a:r>
          </a:p>
          <a:p>
            <a:pPr>
              <a:buFont typeface="Arial" charset="0"/>
              <a:buChar char="•"/>
            </a:pPr>
            <a:r>
              <a:rPr lang="en-US" sz="1200"/>
              <a:t>Copyright &amp; Scholarly Communication</a:t>
            </a:r>
          </a:p>
        </p:txBody>
      </p:sp>
      <p:sp>
        <p:nvSpPr>
          <p:cNvPr id="3103" name="TextBox 42"/>
          <p:cNvSpPr txBox="1">
            <a:spLocks noChangeArrowheads="1"/>
          </p:cNvSpPr>
          <p:nvPr/>
        </p:nvSpPr>
        <p:spPr bwMode="auto">
          <a:xfrm>
            <a:off x="5133975" y="4476751"/>
            <a:ext cx="129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200"/>
              <a:t>Acquisitions</a:t>
            </a:r>
          </a:p>
          <a:p>
            <a:pPr>
              <a:buFont typeface="Arial" charset="0"/>
              <a:buChar char="•"/>
            </a:pPr>
            <a:r>
              <a:rPr lang="en-US" sz="1200"/>
              <a:t>CADM</a:t>
            </a:r>
          </a:p>
          <a:p>
            <a:pPr>
              <a:buFont typeface="Arial" charset="0"/>
              <a:buChar char="•"/>
            </a:pPr>
            <a:r>
              <a:rPr lang="en-US" sz="1200"/>
              <a:t>Cataloging &amp; Metadata</a:t>
            </a:r>
          </a:p>
          <a:p>
            <a:pPr>
              <a:buFont typeface="Arial" charset="0"/>
              <a:buChar char="•"/>
            </a:pPr>
            <a:r>
              <a:rPr lang="en-US" sz="1200"/>
              <a:t>Electronic Resources</a:t>
            </a:r>
          </a:p>
          <a:p>
            <a:pPr>
              <a:buFont typeface="Arial" charset="0"/>
              <a:buChar char="•"/>
            </a:pPr>
            <a:r>
              <a:rPr lang="en-US" sz="1200"/>
              <a:t>GovDocs</a:t>
            </a:r>
          </a:p>
          <a:p>
            <a:pPr>
              <a:buFont typeface="Arial" charset="0"/>
              <a:buChar char="•"/>
            </a:pPr>
            <a:r>
              <a:rPr lang="en-US" sz="1200"/>
              <a:t>Current Periodicals &amp; Microtext</a:t>
            </a:r>
          </a:p>
          <a:p>
            <a:pPr>
              <a:buFont typeface="Arial" charset="0"/>
              <a:buChar char="•"/>
            </a:pPr>
            <a:r>
              <a:rPr lang="en-US" sz="1200"/>
              <a:t>Licensing</a:t>
            </a:r>
          </a:p>
          <a:p>
            <a:pPr>
              <a:buFont typeface="Arial" charset="0"/>
              <a:buChar char="•"/>
            </a:pPr>
            <a:r>
              <a:rPr lang="en-US" sz="1200"/>
              <a:t>Gifts</a:t>
            </a:r>
          </a:p>
        </p:txBody>
      </p:sp>
      <p:sp>
        <p:nvSpPr>
          <p:cNvPr id="3104" name="TextBox 43"/>
          <p:cNvSpPr txBox="1">
            <a:spLocks noChangeArrowheads="1"/>
          </p:cNvSpPr>
          <p:nvPr/>
        </p:nvSpPr>
        <p:spPr bwMode="auto">
          <a:xfrm>
            <a:off x="6556376" y="4517410"/>
            <a:ext cx="22828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200" dirty="0"/>
              <a:t>Reference</a:t>
            </a:r>
          </a:p>
          <a:p>
            <a:pPr>
              <a:buFont typeface="Arial" charset="0"/>
              <a:buChar char="•"/>
            </a:pPr>
            <a:r>
              <a:rPr lang="en-US" sz="1200" dirty="0"/>
              <a:t>First Year of </a:t>
            </a:r>
            <a:br>
              <a:rPr lang="en-US" sz="1200" dirty="0"/>
            </a:br>
            <a:r>
              <a:rPr lang="en-US" sz="1200" dirty="0"/>
              <a:t>Studies</a:t>
            </a:r>
          </a:p>
          <a:p>
            <a:pPr>
              <a:buFont typeface="Arial" charset="0"/>
              <a:buChar char="•"/>
            </a:pPr>
            <a:r>
              <a:rPr lang="en-US" sz="1200" dirty="0"/>
              <a:t>Instruction</a:t>
            </a:r>
          </a:p>
          <a:p>
            <a:pPr>
              <a:buFont typeface="Arial" charset="0"/>
              <a:buChar char="•"/>
            </a:pPr>
            <a:r>
              <a:rPr lang="en-US" sz="1200" dirty="0"/>
              <a:t>Instructional </a:t>
            </a:r>
            <a:br>
              <a:rPr lang="en-US" sz="1200" dirty="0"/>
            </a:br>
            <a:r>
              <a:rPr lang="en-US" sz="1200" dirty="0"/>
              <a:t>Designer</a:t>
            </a:r>
          </a:p>
          <a:p>
            <a:pPr>
              <a:buFont typeface="Arial" charset="0"/>
              <a:buChar char="•"/>
            </a:pPr>
            <a:r>
              <a:rPr lang="en-US" sz="1200" dirty="0"/>
              <a:t>Outreach</a:t>
            </a:r>
          </a:p>
          <a:p>
            <a:pPr>
              <a:buFont typeface="Arial" charset="0"/>
              <a:buChar char="•"/>
            </a:pPr>
            <a:r>
              <a:rPr lang="en-US" sz="1200" dirty="0"/>
              <a:t>Learning </a:t>
            </a:r>
            <a:br>
              <a:rPr lang="en-US" sz="1200" dirty="0"/>
            </a:br>
            <a:r>
              <a:rPr lang="en-US" sz="1200" dirty="0"/>
              <a:t>Commons</a:t>
            </a:r>
          </a:p>
          <a:p>
            <a:pPr>
              <a:buFont typeface="Arial" charset="0"/>
              <a:buChar char="•"/>
            </a:pPr>
            <a:r>
              <a:rPr lang="en-US" sz="1200" dirty="0"/>
              <a:t>Delivery Services:</a:t>
            </a:r>
          </a:p>
          <a:p>
            <a:pPr marL="0" indent="0"/>
            <a:r>
              <a:rPr lang="en-US" sz="1200" dirty="0"/>
              <a:t>       ILL,  </a:t>
            </a:r>
            <a:r>
              <a:rPr lang="en-US" sz="1200" dirty="0" err="1"/>
              <a:t>DocDel</a:t>
            </a:r>
            <a:r>
              <a:rPr lang="en-US" sz="1200" dirty="0"/>
              <a:t>, Stacks,  </a:t>
            </a:r>
            <a:r>
              <a:rPr lang="en-US" sz="1200" dirty="0" err="1"/>
              <a:t>Circ</a:t>
            </a:r>
            <a:r>
              <a:rPr lang="en-US" sz="1200" dirty="0"/>
              <a:t>, </a:t>
            </a:r>
          </a:p>
          <a:p>
            <a:pPr marL="0" indent="0"/>
            <a:r>
              <a:rPr lang="en-US" sz="1200" dirty="0"/>
              <a:t>        Reserves, Mailroom</a:t>
            </a:r>
          </a:p>
        </p:txBody>
      </p:sp>
      <p:sp>
        <p:nvSpPr>
          <p:cNvPr id="3105" name="TextBox 50"/>
          <p:cNvSpPr txBox="1">
            <a:spLocks noChangeArrowheads="1"/>
          </p:cNvSpPr>
          <p:nvPr/>
        </p:nvSpPr>
        <p:spPr bwMode="auto">
          <a:xfrm>
            <a:off x="7772400" y="4517410"/>
            <a:ext cx="12954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200" dirty="0"/>
              <a:t>Engineering</a:t>
            </a:r>
          </a:p>
          <a:p>
            <a:pPr>
              <a:buFont typeface="Arial" charset="0"/>
              <a:buChar char="•"/>
            </a:pPr>
            <a:r>
              <a:rPr lang="en-US" sz="1200" dirty="0"/>
              <a:t>Sciences</a:t>
            </a:r>
          </a:p>
          <a:p>
            <a:pPr>
              <a:buFont typeface="Arial" charset="0"/>
              <a:buChar char="•"/>
            </a:pPr>
            <a:r>
              <a:rPr lang="en-US" sz="1200" dirty="0"/>
              <a:t>Social Sciences</a:t>
            </a:r>
          </a:p>
          <a:p>
            <a:pPr>
              <a:buFont typeface="Arial" charset="0"/>
              <a:buChar char="•"/>
            </a:pPr>
            <a:r>
              <a:rPr lang="en-US" sz="1200" dirty="0"/>
              <a:t>Business</a:t>
            </a:r>
          </a:p>
          <a:p>
            <a:pPr>
              <a:buFont typeface="Arial" charset="0"/>
              <a:buChar char="•"/>
            </a:pPr>
            <a:r>
              <a:rPr lang="en-US" sz="1200" dirty="0"/>
              <a:t>Related Branches</a:t>
            </a:r>
          </a:p>
          <a:p>
            <a:pPr>
              <a:buFont typeface="Arial" charset="0"/>
              <a:buChar char="•"/>
            </a:pPr>
            <a:r>
              <a:rPr lang="en-US" sz="1200" dirty="0"/>
              <a:t>Data Services</a:t>
            </a:r>
          </a:p>
        </p:txBody>
      </p:sp>
      <p:sp>
        <p:nvSpPr>
          <p:cNvPr id="3106" name="TextBox 51"/>
          <p:cNvSpPr txBox="1">
            <a:spLocks noChangeArrowheads="1"/>
          </p:cNvSpPr>
          <p:nvPr/>
        </p:nvSpPr>
        <p:spPr bwMode="auto">
          <a:xfrm>
            <a:off x="9220200" y="4495801"/>
            <a:ext cx="129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200" dirty="0"/>
              <a:t>Humanities</a:t>
            </a:r>
          </a:p>
          <a:p>
            <a:pPr>
              <a:buFont typeface="Arial" charset="0"/>
              <a:buChar char="•"/>
            </a:pPr>
            <a:r>
              <a:rPr lang="en-US" sz="1200" dirty="0"/>
              <a:t>Preservation</a:t>
            </a:r>
          </a:p>
          <a:p>
            <a:pPr>
              <a:buFont typeface="Arial" charset="0"/>
              <a:buChar char="•"/>
            </a:pPr>
            <a:r>
              <a:rPr lang="en-US" sz="1200" dirty="0"/>
              <a:t>Special Collections</a:t>
            </a:r>
          </a:p>
          <a:p>
            <a:pPr>
              <a:buFont typeface="Arial" charset="0"/>
              <a:buChar char="•"/>
            </a:pPr>
            <a:r>
              <a:rPr lang="en-US" sz="1200" dirty="0"/>
              <a:t>Architecture</a:t>
            </a:r>
          </a:p>
          <a:p>
            <a:pPr>
              <a:buFont typeface="Arial" charset="0"/>
              <a:buChar char="•"/>
            </a:pPr>
            <a:r>
              <a:rPr lang="en-US" sz="1200" dirty="0"/>
              <a:t>Area &amp; Region Studies</a:t>
            </a:r>
          </a:p>
          <a:p>
            <a:pPr>
              <a:buFont typeface="Arial" charset="0"/>
              <a:buChar char="•"/>
            </a:pPr>
            <a:r>
              <a:rPr lang="en-US" sz="1200" dirty="0"/>
              <a:t>Fine Arts</a:t>
            </a:r>
          </a:p>
          <a:p>
            <a:pPr>
              <a:buFont typeface="Arial" charset="0"/>
              <a:buChar char="•"/>
            </a:pPr>
            <a:r>
              <a:rPr lang="en-US" sz="1200" dirty="0"/>
              <a:t>Related Branches</a:t>
            </a:r>
          </a:p>
          <a:p>
            <a:pPr>
              <a:buFont typeface="Arial" charset="0"/>
              <a:buChar char="•"/>
            </a:pPr>
            <a:r>
              <a:rPr lang="en-US" sz="1200" dirty="0"/>
              <a:t>Music &amp; Media Services</a:t>
            </a:r>
          </a:p>
        </p:txBody>
      </p:sp>
      <p:sp>
        <p:nvSpPr>
          <p:cNvPr id="3107" name="TextBox 52"/>
          <p:cNvSpPr txBox="1">
            <a:spLocks noChangeArrowheads="1"/>
          </p:cNvSpPr>
          <p:nvPr/>
        </p:nvSpPr>
        <p:spPr bwMode="auto">
          <a:xfrm>
            <a:off x="2514601" y="2590801"/>
            <a:ext cx="2143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200" dirty="0"/>
              <a:t>Finance &amp; Budget</a:t>
            </a:r>
          </a:p>
          <a:p>
            <a:pPr>
              <a:buFont typeface="Arial" charset="0"/>
              <a:buChar char="•"/>
            </a:pPr>
            <a:r>
              <a:rPr lang="en-US" sz="1200" dirty="0"/>
              <a:t>Personnel Services</a:t>
            </a:r>
          </a:p>
          <a:p>
            <a:pPr>
              <a:buFont typeface="Arial" charset="0"/>
              <a:buChar char="•"/>
            </a:pPr>
            <a:r>
              <a:rPr lang="en-US" sz="1200" dirty="0"/>
              <a:t>Organizational Development</a:t>
            </a:r>
          </a:p>
        </p:txBody>
      </p:sp>
      <p:sp>
        <p:nvSpPr>
          <p:cNvPr id="3108" name="TextBox 53"/>
          <p:cNvSpPr txBox="1">
            <a:spLocks noChangeArrowheads="1"/>
          </p:cNvSpPr>
          <p:nvPr/>
        </p:nvSpPr>
        <p:spPr bwMode="auto">
          <a:xfrm>
            <a:off x="4029076" y="1905000"/>
            <a:ext cx="1838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200" dirty="0"/>
              <a:t>Monitors</a:t>
            </a:r>
          </a:p>
          <a:p>
            <a:pPr>
              <a:buFont typeface="Arial" charset="0"/>
              <a:buChar char="•"/>
            </a:pPr>
            <a:r>
              <a:rPr lang="en-US" sz="1200" dirty="0"/>
              <a:t>Development</a:t>
            </a:r>
          </a:p>
          <a:p>
            <a:pPr>
              <a:buFont typeface="Arial" charset="0"/>
              <a:buChar char="•"/>
            </a:pPr>
            <a:r>
              <a:rPr lang="en-US" sz="1200" dirty="0"/>
              <a:t>Assessment</a:t>
            </a:r>
          </a:p>
          <a:p>
            <a:pPr>
              <a:buFont typeface="Arial" charset="0"/>
              <a:buChar char="•"/>
            </a:pPr>
            <a:r>
              <a:rPr lang="en-US" sz="1200" dirty="0"/>
              <a:t>Building Services</a:t>
            </a:r>
          </a:p>
          <a:p>
            <a:pPr>
              <a:buFont typeface="Arial" charset="0"/>
              <a:buChar char="•"/>
            </a:pPr>
            <a:r>
              <a:rPr lang="en-US" sz="1200" dirty="0"/>
              <a:t>Graphic Designer</a:t>
            </a:r>
          </a:p>
        </p:txBody>
      </p:sp>
      <p:sp>
        <p:nvSpPr>
          <p:cNvPr id="41" name="Rounded Rectangle 40"/>
          <p:cNvSpPr/>
          <p:nvPr/>
        </p:nvSpPr>
        <p:spPr>
          <a:xfrm>
            <a:off x="9144003" y="495300"/>
            <a:ext cx="1256102" cy="685800"/>
          </a:xfrm>
          <a:prstGeom prst="round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100" dirty="0"/>
              <a:t>Special Projects</a:t>
            </a:r>
          </a:p>
        </p:txBody>
      </p:sp>
      <p:cxnSp>
        <p:nvCxnSpPr>
          <p:cNvPr id="42" name="Elbow Connector 41"/>
          <p:cNvCxnSpPr>
            <a:stCxn id="35" idx="3"/>
            <a:endCxn id="41" idx="0"/>
          </p:cNvCxnSpPr>
          <p:nvPr/>
        </p:nvCxnSpPr>
        <p:spPr>
          <a:xfrm>
            <a:off x="6962776" y="419100"/>
            <a:ext cx="2809278" cy="76200"/>
          </a:xfrm>
          <a:prstGeom prst="bentConnector2">
            <a:avLst/>
          </a:prstGeom>
          <a:ln w="190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9755" y="597159"/>
            <a:ext cx="461665" cy="5896947"/>
          </a:xfrm>
          <a:prstGeom prst="rect">
            <a:avLst/>
          </a:prstGeom>
          <a:noFill/>
        </p:spPr>
        <p:txBody>
          <a:bodyPr vert="vert" wrap="square" rtlCol="0">
            <a:spAutoFit/>
          </a:bodyPr>
          <a:lstStyle/>
          <a:p>
            <a:r>
              <a:rPr lang="en-US" dirty="0" smtClean="0"/>
              <a:t>Empower leaders to initiate change and make decisions</a:t>
            </a:r>
            <a:endParaRPr lang="en-US" dirty="0"/>
          </a:p>
        </p:txBody>
      </p:sp>
    </p:spTree>
    <p:extLst>
      <p:ext uri="{BB962C8B-B14F-4D97-AF65-F5344CB8AC3E}">
        <p14:creationId xmlns:p14="http://schemas.microsoft.com/office/powerpoint/2010/main" val="156197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00600"/>
            <a:ext cx="10561638" cy="566738"/>
          </a:xfrm>
        </p:spPr>
        <p:txBody>
          <a:bodyPr>
            <a:normAutofit fontScale="90000"/>
          </a:bodyPr>
          <a:lstStyle/>
          <a:p>
            <a:r>
              <a:rPr lang="en-US" dirty="0" smtClean="0"/>
              <a:t>Use expectations to assess outcomes and evaluate the change process</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3849579911"/>
              </p:ext>
            </p:extLst>
          </p:nvPr>
        </p:nvGraphicFramePr>
        <p:xfrm>
          <a:off x="959290" y="567199"/>
          <a:ext cx="9798570" cy="3625771"/>
        </p:xfrm>
        <a:graphic>
          <a:graphicData uri="http://schemas.openxmlformats.org/presentationml/2006/ole">
            <mc:AlternateContent xmlns:mc="http://schemas.openxmlformats.org/markup-compatibility/2006">
              <mc:Choice xmlns:v="urn:schemas-microsoft-com:vml" Requires="v">
                <p:oleObj spid="_x0000_s2079" name="Worksheet" r:id="rId4" imgW="3114588" imgH="1152576" progId="Excel.Sheet.12">
                  <p:embed/>
                </p:oleObj>
              </mc:Choice>
              <mc:Fallback>
                <p:oleObj name="Worksheet" r:id="rId4" imgW="3114588" imgH="1152576" progId="Excel.Sheet.12">
                  <p:embed/>
                  <p:pic>
                    <p:nvPicPr>
                      <p:cNvPr id="0" name=""/>
                      <p:cNvPicPr/>
                      <p:nvPr/>
                    </p:nvPicPr>
                    <p:blipFill>
                      <a:blip r:embed="rId5"/>
                      <a:stretch>
                        <a:fillRect/>
                      </a:stretch>
                    </p:blipFill>
                    <p:spPr>
                      <a:xfrm>
                        <a:off x="959290" y="567199"/>
                        <a:ext cx="9798570" cy="3625771"/>
                      </a:xfrm>
                      <a:prstGeom prst="rect">
                        <a:avLst/>
                      </a:prstGeom>
                    </p:spPr>
                  </p:pic>
                </p:oleObj>
              </mc:Fallback>
            </mc:AlternateContent>
          </a:graphicData>
        </a:graphic>
      </p:graphicFrame>
      <p:sp>
        <p:nvSpPr>
          <p:cNvPr id="17" name="TextBox 16"/>
          <p:cNvSpPr txBox="1"/>
          <p:nvPr/>
        </p:nvSpPr>
        <p:spPr>
          <a:xfrm>
            <a:off x="1194318" y="190500"/>
            <a:ext cx="9367935" cy="369332"/>
          </a:xfrm>
          <a:prstGeom prst="rect">
            <a:avLst/>
          </a:prstGeom>
          <a:noFill/>
        </p:spPr>
        <p:txBody>
          <a:bodyPr wrap="square" rtlCol="0">
            <a:spAutoFit/>
          </a:bodyPr>
          <a:lstStyle/>
          <a:p>
            <a:r>
              <a:rPr lang="en-US" b="1"/>
              <a:t>Overall, how satisfied are you with the outcomes of the new organizational design?</a:t>
            </a:r>
            <a:r>
              <a:rPr lang="en-US"/>
              <a:t> </a:t>
            </a:r>
            <a:endParaRPr lang="en-US" dirty="0"/>
          </a:p>
        </p:txBody>
      </p:sp>
      <p:pic>
        <p:nvPicPr>
          <p:cNvPr id="2054" name="AutoShape 1" descr="http://www.surveymonkey.com/MChart.ashx?sm=URLXuzRJ89Fv%2fbQNkcgf32D1RWQYettMbRPaCdiRfcEbINif5RvCrIwZE4Xm5HH%2fpvPyZRBnWS2dEeK63UefzHe5w%2befdCo81%2b4PAjasats%3d&amp;cp=1%7C424&amp;d=0.87417262145918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546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71804" y="4345934"/>
            <a:ext cx="4754563" cy="1623526"/>
          </a:xfrm>
        </p:spPr>
        <p:txBody>
          <a:bodyPr>
            <a:normAutofit fontScale="92500"/>
          </a:bodyPr>
          <a:lstStyle/>
          <a:p>
            <a:r>
              <a:rPr lang="en-US" i="1" dirty="0" smtClean="0"/>
              <a:t>“I </a:t>
            </a:r>
            <a:r>
              <a:rPr lang="en-US" i="1" dirty="0"/>
              <a:t>think the organization is functioning more effectively, and we have a better focus on shared strategic goals and priorities that move the Libraries forward in support of the University's strategic goals</a:t>
            </a:r>
            <a:r>
              <a:rPr lang="en-US" i="1" dirty="0" smtClean="0"/>
              <a:t>.”</a:t>
            </a:r>
            <a:endParaRPr lang="en-US" i="1" dirty="0"/>
          </a:p>
        </p:txBody>
      </p:sp>
      <p:sp>
        <p:nvSpPr>
          <p:cNvPr id="9" name="Rectangle 8"/>
          <p:cNvSpPr/>
          <p:nvPr/>
        </p:nvSpPr>
        <p:spPr>
          <a:xfrm>
            <a:off x="127519" y="2030408"/>
            <a:ext cx="6096000" cy="646331"/>
          </a:xfrm>
          <a:prstGeom prst="rect">
            <a:avLst/>
          </a:prstGeom>
        </p:spPr>
        <p:txBody>
          <a:bodyPr>
            <a:spAutoFit/>
          </a:bodyPr>
          <a:lstStyle/>
          <a:p>
            <a:r>
              <a:rPr lang="en-US" i="1" dirty="0"/>
              <a:t>Communication between departments and library groups is much better than it used to be.</a:t>
            </a:r>
          </a:p>
        </p:txBody>
      </p:sp>
      <p:sp>
        <p:nvSpPr>
          <p:cNvPr id="10" name="Rectangle 9"/>
          <p:cNvSpPr/>
          <p:nvPr/>
        </p:nvSpPr>
        <p:spPr>
          <a:xfrm>
            <a:off x="314131" y="2998246"/>
            <a:ext cx="6096000" cy="1200329"/>
          </a:xfrm>
          <a:prstGeom prst="rect">
            <a:avLst/>
          </a:prstGeom>
        </p:spPr>
        <p:txBody>
          <a:bodyPr>
            <a:spAutoFit/>
          </a:bodyPr>
          <a:lstStyle/>
          <a:p>
            <a:r>
              <a:rPr lang="en-US" i="1" dirty="0"/>
              <a:t>We are able to make positive changes and create more team oriented approach in my units by doing cross training and expanding staff expertise. Although there is additional work to be done, the first 15 months have had more positive than negative.</a:t>
            </a:r>
          </a:p>
        </p:txBody>
      </p:sp>
      <p:sp>
        <p:nvSpPr>
          <p:cNvPr id="11" name="Rectangle 10"/>
          <p:cNvSpPr/>
          <p:nvPr/>
        </p:nvSpPr>
        <p:spPr>
          <a:xfrm>
            <a:off x="482081" y="1165157"/>
            <a:ext cx="6096000" cy="646331"/>
          </a:xfrm>
          <a:prstGeom prst="rect">
            <a:avLst/>
          </a:prstGeom>
        </p:spPr>
        <p:txBody>
          <a:bodyPr>
            <a:spAutoFit/>
          </a:bodyPr>
          <a:lstStyle/>
          <a:p>
            <a:r>
              <a:rPr lang="en-US" i="1" dirty="0"/>
              <a:t>Easier to communicate between departments.  Departments seem to be interconnected now; not as disjointed.</a:t>
            </a:r>
          </a:p>
        </p:txBody>
      </p:sp>
      <p:sp>
        <p:nvSpPr>
          <p:cNvPr id="12" name="Rectangle 11"/>
          <p:cNvSpPr/>
          <p:nvPr/>
        </p:nvSpPr>
        <p:spPr>
          <a:xfrm>
            <a:off x="7259217" y="1915467"/>
            <a:ext cx="4089774" cy="369332"/>
          </a:xfrm>
          <a:prstGeom prst="rect">
            <a:avLst/>
          </a:prstGeom>
        </p:spPr>
        <p:txBody>
          <a:bodyPr wrap="none">
            <a:spAutoFit/>
          </a:bodyPr>
          <a:lstStyle/>
          <a:p>
            <a:r>
              <a:rPr lang="en-US" dirty="0"/>
              <a:t>I think increased mentoring would be good</a:t>
            </a:r>
          </a:p>
        </p:txBody>
      </p:sp>
      <p:sp>
        <p:nvSpPr>
          <p:cNvPr id="13" name="Rectangle 12"/>
          <p:cNvSpPr/>
          <p:nvPr/>
        </p:nvSpPr>
        <p:spPr>
          <a:xfrm>
            <a:off x="7119257" y="1179722"/>
            <a:ext cx="5072743" cy="646331"/>
          </a:xfrm>
          <a:prstGeom prst="rect">
            <a:avLst/>
          </a:prstGeom>
        </p:spPr>
        <p:txBody>
          <a:bodyPr wrap="square">
            <a:spAutoFit/>
          </a:bodyPr>
          <a:lstStyle/>
          <a:p>
            <a:r>
              <a:rPr lang="en-US" dirty="0"/>
              <a:t>more progress towards goals of collaboration, removing silos, and transparency</a:t>
            </a:r>
          </a:p>
        </p:txBody>
      </p:sp>
      <p:sp>
        <p:nvSpPr>
          <p:cNvPr id="14" name="TextBox 13"/>
          <p:cNvSpPr txBox="1"/>
          <p:nvPr/>
        </p:nvSpPr>
        <p:spPr>
          <a:xfrm>
            <a:off x="314131" y="345233"/>
            <a:ext cx="5112235" cy="584775"/>
          </a:xfrm>
          <a:prstGeom prst="rect">
            <a:avLst/>
          </a:prstGeom>
          <a:noFill/>
        </p:spPr>
        <p:txBody>
          <a:bodyPr wrap="square" rtlCol="0">
            <a:spAutoFit/>
          </a:bodyPr>
          <a:lstStyle/>
          <a:p>
            <a:r>
              <a:rPr lang="en-US" sz="3200" b="1" dirty="0" smtClean="0"/>
              <a:t>Satisfied/Very Satisfied</a:t>
            </a:r>
            <a:endParaRPr lang="en-US" sz="3200" b="1" dirty="0"/>
          </a:p>
        </p:txBody>
      </p:sp>
      <p:sp>
        <p:nvSpPr>
          <p:cNvPr id="15" name="TextBox 14"/>
          <p:cNvSpPr txBox="1"/>
          <p:nvPr/>
        </p:nvSpPr>
        <p:spPr>
          <a:xfrm>
            <a:off x="6792686" y="74645"/>
            <a:ext cx="5234473" cy="954107"/>
          </a:xfrm>
          <a:prstGeom prst="rect">
            <a:avLst/>
          </a:prstGeom>
          <a:noFill/>
        </p:spPr>
        <p:txBody>
          <a:bodyPr wrap="square" rtlCol="0">
            <a:spAutoFit/>
          </a:bodyPr>
          <a:lstStyle/>
          <a:p>
            <a:r>
              <a:rPr lang="en-US" sz="2800" b="1" dirty="0" smtClean="0"/>
              <a:t>Dissatisfied, what would change your satisfaction rating:</a:t>
            </a:r>
            <a:endParaRPr lang="en-US" sz="2800" b="1" dirty="0"/>
          </a:p>
        </p:txBody>
      </p:sp>
      <p:sp>
        <p:nvSpPr>
          <p:cNvPr id="16" name="Rectangle 15"/>
          <p:cNvSpPr/>
          <p:nvPr/>
        </p:nvSpPr>
        <p:spPr>
          <a:xfrm>
            <a:off x="7193902" y="2572493"/>
            <a:ext cx="4711960" cy="646331"/>
          </a:xfrm>
          <a:prstGeom prst="rect">
            <a:avLst/>
          </a:prstGeom>
        </p:spPr>
        <p:txBody>
          <a:bodyPr wrap="square">
            <a:spAutoFit/>
          </a:bodyPr>
          <a:lstStyle/>
          <a:p>
            <a:r>
              <a:rPr lang="en-US" dirty="0"/>
              <a:t>Perhaps a quick reference guide to which unit does what, a sort of cheat sheet.</a:t>
            </a:r>
          </a:p>
        </p:txBody>
      </p:sp>
      <p:sp>
        <p:nvSpPr>
          <p:cNvPr id="17" name="Rectangle 16"/>
          <p:cNvSpPr/>
          <p:nvPr/>
        </p:nvSpPr>
        <p:spPr>
          <a:xfrm>
            <a:off x="202163" y="5969460"/>
            <a:ext cx="6096000" cy="646331"/>
          </a:xfrm>
          <a:prstGeom prst="rect">
            <a:avLst/>
          </a:prstGeom>
        </p:spPr>
        <p:txBody>
          <a:bodyPr>
            <a:spAutoFit/>
          </a:bodyPr>
          <a:lstStyle/>
          <a:p>
            <a:r>
              <a:rPr lang="en-US" i="1" dirty="0"/>
              <a:t>My supervisor does a great job in leadership and my role change has contributed to some of the successes of the library.</a:t>
            </a:r>
          </a:p>
        </p:txBody>
      </p:sp>
      <p:sp>
        <p:nvSpPr>
          <p:cNvPr id="18" name="Rectangle 17"/>
          <p:cNvSpPr/>
          <p:nvPr/>
        </p:nvSpPr>
        <p:spPr>
          <a:xfrm>
            <a:off x="7259216" y="3532444"/>
            <a:ext cx="4932783" cy="1754326"/>
          </a:xfrm>
          <a:prstGeom prst="rect">
            <a:avLst/>
          </a:prstGeom>
        </p:spPr>
        <p:txBody>
          <a:bodyPr wrap="square">
            <a:spAutoFit/>
          </a:bodyPr>
          <a:lstStyle/>
          <a:p>
            <a:r>
              <a:rPr lang="en-US" dirty="0"/>
              <a:t>While I think there have been some success stories for particular individuals who were able to make changes that were good for them and the Libraries, overall I don't see evidence of significant gains in efficiencies or productivity or improved services that justify all the time and effort it took.</a:t>
            </a:r>
          </a:p>
        </p:txBody>
      </p:sp>
    </p:spTree>
    <p:extLst>
      <p:ext uri="{BB962C8B-B14F-4D97-AF65-F5344CB8AC3E}">
        <p14:creationId xmlns:p14="http://schemas.microsoft.com/office/powerpoint/2010/main" val="2231432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3535" y="2455611"/>
            <a:ext cx="6096000" cy="1200329"/>
          </a:xfrm>
          <a:prstGeom prst="rect">
            <a:avLst/>
          </a:prstGeom>
        </p:spPr>
        <p:txBody>
          <a:bodyPr>
            <a:spAutoFit/>
          </a:bodyPr>
          <a:lstStyle/>
          <a:p>
            <a:r>
              <a:rPr lang="en-US" dirty="0">
                <a:solidFill>
                  <a:srgbClr val="0070C0"/>
                </a:solidFill>
                <a:latin typeface="Calibri" panose="020F0502020204030204" pitchFamily="34" charset="0"/>
                <a:ea typeface="Calibri" panose="020F0502020204030204" pitchFamily="34" charset="0"/>
                <a:cs typeface="Arial" panose="020B0604020202020204" pitchFamily="34" charset="0"/>
              </a:rPr>
              <a:t>Hiring priorities are now determined on a quarterly basis in February / June / November.  As decisions are made each quarter, share hiring priorities and approved positions.</a:t>
            </a:r>
            <a:br>
              <a:rPr lang="en-US" dirty="0">
                <a:solidFill>
                  <a:srgbClr val="0070C0"/>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Rectangle 2"/>
          <p:cNvSpPr/>
          <p:nvPr/>
        </p:nvSpPr>
        <p:spPr>
          <a:xfrm>
            <a:off x="799322" y="1280830"/>
            <a:ext cx="6096000" cy="1366528"/>
          </a:xfrm>
          <a:prstGeom prst="rect">
            <a:avLst/>
          </a:prstGeom>
        </p:spPr>
        <p:txBody>
          <a:bodyPr>
            <a:spAutoFit/>
          </a:bodyPr>
          <a:lstStyle/>
          <a:p>
            <a:pPr marL="457200" marR="0">
              <a:lnSpc>
                <a:spcPct val="115000"/>
              </a:lnSpc>
              <a:spcBef>
                <a:spcPts val="0"/>
              </a:spcBef>
              <a:spcAft>
                <a:spcPts val="0"/>
              </a:spcAft>
            </a:pPr>
            <a:r>
              <a:rPr lang="en-US" dirty="0">
                <a:solidFill>
                  <a:srgbClr val="7030A0"/>
                </a:solidFill>
                <a:latin typeface="Calibri" panose="020F0502020204030204" pitchFamily="34" charset="0"/>
                <a:ea typeface="Calibri" panose="020F0502020204030204" pitchFamily="34" charset="0"/>
              </a:rPr>
              <a:t>Create a staff development program to strengthen our leadership capacity for achieving strategic initiatives, managing projects, expanding strengths and developing new ones.</a:t>
            </a:r>
            <a:endParaRPr lang="en-US" dirty="0">
              <a:effectLst/>
              <a:latin typeface="Arial" panose="020B0604020202020204" pitchFamily="34" charset="0"/>
              <a:ea typeface="Calibri" panose="020F0502020204030204" pitchFamily="34" charset="0"/>
            </a:endParaRPr>
          </a:p>
        </p:txBody>
      </p:sp>
      <p:sp>
        <p:nvSpPr>
          <p:cNvPr id="4" name="Rectangle 3"/>
          <p:cNvSpPr/>
          <p:nvPr/>
        </p:nvSpPr>
        <p:spPr>
          <a:xfrm>
            <a:off x="1340498" y="3987177"/>
            <a:ext cx="6096000" cy="923330"/>
          </a:xfrm>
          <a:prstGeom prst="rect">
            <a:avLst/>
          </a:prstGeom>
        </p:spPr>
        <p:txBody>
          <a:bodyPr>
            <a:spAutoFit/>
          </a:bodyPr>
          <a:lstStyle/>
          <a:p>
            <a:r>
              <a:rPr lang="en-US" dirty="0">
                <a:latin typeface="Calibri" panose="020F0502020204030204" pitchFamily="34" charset="0"/>
                <a:ea typeface="Calibri" panose="020F0502020204030204" pitchFamily="34" charset="0"/>
                <a:cs typeface="Arial" panose="020B0604020202020204" pitchFamily="34" charset="0"/>
              </a:rPr>
              <a:t>Replace ULONs with new, clear channels for communication of vital information</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5" name="Rectangle 4"/>
          <p:cNvSpPr/>
          <p:nvPr/>
        </p:nvSpPr>
        <p:spPr>
          <a:xfrm>
            <a:off x="4027714" y="5076054"/>
            <a:ext cx="6096000" cy="923330"/>
          </a:xfrm>
          <a:prstGeom prst="rect">
            <a:avLst/>
          </a:prstGeom>
        </p:spPr>
        <p:txBody>
          <a:bodyPr>
            <a:spAutoFit/>
          </a:bodyPr>
          <a:lstStyle/>
          <a:p>
            <a:r>
              <a:rPr lang="en-US" dirty="0">
                <a:solidFill>
                  <a:srgbClr val="000000"/>
                </a:solidFill>
                <a:latin typeface="Calibri" panose="020F0502020204030204" pitchFamily="34" charset="0"/>
              </a:rPr>
              <a:t>Ask Program Directors to work with their managers and supervisors to find the gaps in tasks that are going undone as a result of unmet staffing needs.</a:t>
            </a:r>
            <a:r>
              <a:rPr lang="en-US" dirty="0"/>
              <a:t> </a:t>
            </a:r>
          </a:p>
        </p:txBody>
      </p:sp>
      <p:sp>
        <p:nvSpPr>
          <p:cNvPr id="6" name="TextBox 5"/>
          <p:cNvSpPr txBox="1"/>
          <p:nvPr/>
        </p:nvSpPr>
        <p:spPr>
          <a:xfrm>
            <a:off x="139959" y="0"/>
            <a:ext cx="11691257" cy="707886"/>
          </a:xfrm>
          <a:prstGeom prst="rect">
            <a:avLst/>
          </a:prstGeom>
          <a:noFill/>
        </p:spPr>
        <p:txBody>
          <a:bodyPr wrap="square" rtlCol="0">
            <a:spAutoFit/>
          </a:bodyPr>
          <a:lstStyle/>
          <a:p>
            <a:r>
              <a:rPr lang="en-US" sz="4000" dirty="0" smtClean="0"/>
              <a:t>SAMPLE RECOMMENDATIONS FROM ASSESSMENTS </a:t>
            </a:r>
            <a:endParaRPr lang="en-US" sz="4000" dirty="0"/>
          </a:p>
        </p:txBody>
      </p:sp>
    </p:spTree>
    <p:extLst>
      <p:ext uri="{BB962C8B-B14F-4D97-AF65-F5344CB8AC3E}">
        <p14:creationId xmlns:p14="http://schemas.microsoft.com/office/powerpoint/2010/main" val="1141525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repeating change WILL happen because change is necessary.</a:t>
            </a:r>
            <a:endParaRPr lang="en-US" dirty="0"/>
          </a:p>
        </p:txBody>
      </p:sp>
      <p:pic>
        <p:nvPicPr>
          <p:cNvPr id="7" name="Picture Placeholder 6"/>
          <p:cNvPicPr>
            <a:picLocks noGrp="1" noChangeAspect="1"/>
          </p:cNvPicPr>
          <p:nvPr>
            <p:ph type="pic" sz="quarter" idx="13"/>
          </p:nvPr>
        </p:nvPicPr>
        <p:blipFill>
          <a:blip r:embed="rId2"/>
          <a:srcRect t="23716" b="23716"/>
          <a:stretch>
            <a:fillRect/>
          </a:stretch>
        </p:blipFill>
        <p:spPr>
          <a:prstGeom prst="rect">
            <a:avLst/>
          </a:prstGeom>
        </p:spPr>
      </p:pic>
    </p:spTree>
    <p:extLst>
      <p:ext uri="{BB962C8B-B14F-4D97-AF65-F5344CB8AC3E}">
        <p14:creationId xmlns:p14="http://schemas.microsoft.com/office/powerpoint/2010/main" val="3851886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afraid to challenge the naysayers</a:t>
            </a:r>
            <a:endParaRPr lang="en-US" dirty="0"/>
          </a:p>
        </p:txBody>
      </p:sp>
      <p:sp>
        <p:nvSpPr>
          <p:cNvPr id="4" name="Text Placeholder 3"/>
          <p:cNvSpPr>
            <a:spLocks noGrp="1"/>
          </p:cNvSpPr>
          <p:nvPr>
            <p:ph type="body" sz="half" idx="2"/>
          </p:nvPr>
        </p:nvSpPr>
        <p:spPr/>
        <p:txBody>
          <a:bodyPr/>
          <a:lstStyle/>
          <a:p>
            <a:r>
              <a:rPr lang="en-US" dirty="0" smtClean="0"/>
              <a:t>Signal vs. noise</a:t>
            </a:r>
            <a:endParaRPr lang="en-US" dirty="0"/>
          </a:p>
        </p:txBody>
      </p:sp>
      <p:pic>
        <p:nvPicPr>
          <p:cNvPr id="3074" name="Picture 2" descr="signal-noise.jpg (500×387)"/>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24564" b="245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40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8538" y="0"/>
            <a:ext cx="11184806" cy="6662057"/>
          </a:xfrm>
          <a:prstGeom prst="rect">
            <a:avLst/>
          </a:prstGeom>
        </p:spPr>
      </p:pic>
    </p:spTree>
    <p:extLst>
      <p:ext uri="{BB962C8B-B14F-4D97-AF65-F5344CB8AC3E}">
        <p14:creationId xmlns:p14="http://schemas.microsoft.com/office/powerpoint/2010/main" val="3471649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srcRect t="20457" b="20457"/>
          <a:stretch>
            <a:fillRect/>
          </a:stretch>
        </p:blipFill>
        <p:spPr>
          <a:xfrm>
            <a:off x="0" y="0"/>
            <a:ext cx="12192000" cy="4945224"/>
          </a:xfrm>
          <a:prstGeom prst="rect">
            <a:avLst/>
          </a:prstGeom>
        </p:spPr>
      </p:pic>
      <p:sp>
        <p:nvSpPr>
          <p:cNvPr id="4" name="Text Placeholder 3"/>
          <p:cNvSpPr>
            <a:spLocks noGrp="1"/>
          </p:cNvSpPr>
          <p:nvPr>
            <p:ph type="body" sz="half" idx="2"/>
          </p:nvPr>
        </p:nvSpPr>
        <p:spPr/>
        <p:txBody>
          <a:bodyPr>
            <a:normAutofit/>
          </a:bodyPr>
          <a:lstStyle/>
          <a:p>
            <a:r>
              <a:rPr lang="en-US" sz="2800" dirty="0" smtClean="0"/>
              <a:t>Recognize and champion the change agents who will help you lead</a:t>
            </a:r>
            <a:endParaRPr lang="en-US" sz="2800" dirty="0"/>
          </a:p>
        </p:txBody>
      </p:sp>
    </p:spTree>
    <p:extLst>
      <p:ext uri="{BB962C8B-B14F-4D97-AF65-F5344CB8AC3E}">
        <p14:creationId xmlns:p14="http://schemas.microsoft.com/office/powerpoint/2010/main" val="148988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a:xfrm>
            <a:off x="5715000" y="2136710"/>
            <a:ext cx="5678424" cy="4721290"/>
          </a:xfrm>
        </p:spPr>
        <p:txBody>
          <a:bodyPr>
            <a:normAutofit/>
          </a:bodyPr>
          <a:lstStyle/>
          <a:p>
            <a:r>
              <a:rPr lang="en-US" sz="4800" dirty="0" smtClean="0"/>
              <a:t>        Without our        	reorganization…</a:t>
            </a:r>
            <a:endParaRPr lang="en-US" sz="4800" dirty="0"/>
          </a:p>
        </p:txBody>
      </p:sp>
      <p:sp>
        <p:nvSpPr>
          <p:cNvPr id="7" name="Text Placeholder 6"/>
          <p:cNvSpPr>
            <a:spLocks noGrp="1"/>
          </p:cNvSpPr>
          <p:nvPr>
            <p:ph type="body" sz="half" idx="2"/>
          </p:nvPr>
        </p:nvSpPr>
        <p:spPr>
          <a:xfrm>
            <a:off x="1210818" y="3209508"/>
            <a:ext cx="4389120" cy="3648492"/>
          </a:xfrm>
        </p:spPr>
        <p:txBody>
          <a:bodyPr>
            <a:normAutofit/>
          </a:bodyPr>
          <a:lstStyle/>
          <a:p>
            <a:pPr marL="285750" indent="-285750">
              <a:buFont typeface="Arial" panose="020B0604020202020204" pitchFamily="34" charset="0"/>
              <a:buChar char="•"/>
            </a:pPr>
            <a:r>
              <a:rPr lang="en-US" dirty="0" smtClean="0"/>
              <a:t>Improve ND results</a:t>
            </a:r>
          </a:p>
          <a:p>
            <a:pPr marL="285750" indent="-285750">
              <a:buFont typeface="Arial" panose="020B0604020202020204" pitchFamily="34" charset="0"/>
              <a:buChar char="•"/>
            </a:pPr>
            <a:r>
              <a:rPr lang="en-US" dirty="0" smtClean="0"/>
              <a:t>Offered 42 employees an opportunity to do something different</a:t>
            </a:r>
          </a:p>
          <a:p>
            <a:pPr marL="285750" indent="-285750">
              <a:buFont typeface="Arial" panose="020B0604020202020204" pitchFamily="34" charset="0"/>
              <a:buChar char="•"/>
            </a:pPr>
            <a:r>
              <a:rPr lang="en-US" dirty="0" smtClean="0"/>
              <a:t>Infused $30,000 into targeted training efforts</a:t>
            </a:r>
          </a:p>
          <a:p>
            <a:pPr marL="285750" indent="-285750">
              <a:buFont typeface="Arial" panose="020B0604020202020204" pitchFamily="34" charset="0"/>
              <a:buChar char="•"/>
            </a:pPr>
            <a:r>
              <a:rPr lang="en-US" dirty="0" smtClean="0"/>
              <a:t>Created shared understanding around our mission of Connecting People to Knowledge</a:t>
            </a:r>
          </a:p>
          <a:p>
            <a:pPr marL="285750" indent="-285750">
              <a:buFont typeface="Arial" panose="020B0604020202020204" pitchFamily="34" charset="0"/>
              <a:buChar char="•"/>
            </a:pPr>
            <a:r>
              <a:rPr lang="en-US" dirty="0" smtClean="0"/>
              <a:t>Launched a successful year-long 50</a:t>
            </a:r>
            <a:r>
              <a:rPr lang="en-US" baseline="30000" dirty="0" smtClean="0"/>
              <a:t>th</a:t>
            </a:r>
            <a:r>
              <a:rPr lang="en-US" dirty="0" smtClean="0"/>
              <a:t> Anniversary celebration that included a TEDX event</a:t>
            </a:r>
          </a:p>
          <a:p>
            <a:pPr marL="285750" indent="-285750">
              <a:buFont typeface="Arial" panose="020B0604020202020204" pitchFamily="34" charset="0"/>
              <a:buChar char="•"/>
            </a:pPr>
            <a:r>
              <a:rPr lang="en-US" dirty="0">
                <a:hlinkClick r:id="rId3"/>
              </a:rPr>
              <a:t>http://50years.library.nd.edu</a:t>
            </a:r>
            <a:r>
              <a:rPr lang="en-US" dirty="0" smtClean="0">
                <a:hlinkClick r:id="rId3"/>
              </a:rPr>
              <a:t>/</a:t>
            </a:r>
            <a:r>
              <a:rPr lang="en-US" dirty="0" smtClean="0"/>
              <a:t> </a:t>
            </a:r>
            <a:endParaRPr lang="en-US" dirty="0"/>
          </a:p>
          <a:p>
            <a:pPr marL="285750" indent="-285750">
              <a:buFont typeface="Arial" panose="020B0604020202020204" pitchFamily="34" charset="0"/>
              <a:buChar char="•"/>
            </a:pPr>
            <a:endParaRPr lang="en-US" dirty="0" smtClean="0"/>
          </a:p>
        </p:txBody>
      </p:sp>
      <p:pic>
        <p:nvPicPr>
          <p:cNvPr id="6" name="fL3AOQPosmA"/>
          <p:cNvPicPr>
            <a:picLocks noRot="1" noChangeAspect="1"/>
          </p:cNvPicPr>
          <p:nvPr>
            <a:videoFile r:link="rId1"/>
          </p:nvPr>
        </p:nvPicPr>
        <p:blipFill>
          <a:blip r:embed="rId4"/>
          <a:stretch>
            <a:fillRect/>
          </a:stretch>
        </p:blipFill>
        <p:spPr>
          <a:xfrm>
            <a:off x="6821424" y="3747879"/>
            <a:ext cx="4572000" cy="2571750"/>
          </a:xfrm>
          <a:prstGeom prst="rect">
            <a:avLst/>
          </a:prstGeom>
        </p:spPr>
      </p:pic>
      <p:pic>
        <p:nvPicPr>
          <p:cNvPr id="3" name="Picture 2"/>
          <p:cNvPicPr>
            <a:picLocks noChangeAspect="1"/>
          </p:cNvPicPr>
          <p:nvPr/>
        </p:nvPicPr>
        <p:blipFill>
          <a:blip r:embed="rId5"/>
          <a:stretch>
            <a:fillRect/>
          </a:stretch>
        </p:blipFill>
        <p:spPr>
          <a:xfrm>
            <a:off x="837438" y="0"/>
            <a:ext cx="4762500" cy="3095625"/>
          </a:xfrm>
          <a:prstGeom prst="rect">
            <a:avLst/>
          </a:prstGeom>
        </p:spPr>
      </p:pic>
    </p:spTree>
    <p:extLst>
      <p:ext uri="{BB962C8B-B14F-4D97-AF65-F5344CB8AC3E}">
        <p14:creationId xmlns:p14="http://schemas.microsoft.com/office/powerpoint/2010/main" val="883978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lstStyle/>
          <a:p>
            <a:r>
              <a:rPr lang="en-US" dirty="0" smtClean="0"/>
              <a:t>Photos from unsplash.com</a:t>
            </a:r>
          </a:p>
          <a:p>
            <a:r>
              <a:rPr lang="en-US" dirty="0" smtClean="0"/>
              <a:t>Recommended Reading:</a:t>
            </a:r>
          </a:p>
          <a:p>
            <a:pPr>
              <a:buFont typeface="Wingdings" panose="05000000000000000000" pitchFamily="2" charset="2"/>
              <a:buChar char="v"/>
            </a:pPr>
            <a:r>
              <a:rPr lang="en-US" dirty="0" smtClean="0"/>
              <a:t>Anything by John </a:t>
            </a:r>
            <a:r>
              <a:rPr lang="en-US" dirty="0" err="1" smtClean="0"/>
              <a:t>Kotter</a:t>
            </a:r>
            <a:r>
              <a:rPr lang="en-US" dirty="0" smtClean="0"/>
              <a:t> for change management</a:t>
            </a:r>
          </a:p>
          <a:p>
            <a:pPr>
              <a:buFont typeface="Wingdings" panose="05000000000000000000" pitchFamily="2" charset="2"/>
              <a:buChar char="v"/>
            </a:pPr>
            <a:r>
              <a:rPr lang="en-US" dirty="0" smtClean="0"/>
              <a:t>K</a:t>
            </a:r>
            <a:r>
              <a:rPr lang="hu-HU" dirty="0" smtClean="0"/>
              <a:t>ű</a:t>
            </a:r>
            <a:r>
              <a:rPr lang="en-US" dirty="0" err="1" smtClean="0"/>
              <a:t>bler</a:t>
            </a:r>
            <a:r>
              <a:rPr lang="en-US" dirty="0" smtClean="0"/>
              <a:t>-Ross 5 stages of grief model</a:t>
            </a:r>
          </a:p>
          <a:p>
            <a:pPr>
              <a:buFont typeface="Wingdings" panose="05000000000000000000" pitchFamily="2" charset="2"/>
              <a:buChar char="v"/>
            </a:pPr>
            <a:r>
              <a:rPr lang="en-US" dirty="0" smtClean="0"/>
              <a:t>Six Sigma Green Belt (continuous improvement process)</a:t>
            </a:r>
          </a:p>
          <a:p>
            <a:pPr>
              <a:buFont typeface="Wingdings" panose="05000000000000000000" pitchFamily="2" charset="2"/>
              <a:buChar char="v"/>
            </a:pPr>
            <a:r>
              <a:rPr lang="en-US" dirty="0" smtClean="0"/>
              <a:t>50years.library.nd.edu</a:t>
            </a:r>
          </a:p>
          <a:p>
            <a:pPr marL="0" indent="0">
              <a:buNone/>
            </a:pPr>
            <a:endParaRPr lang="en-US" dirty="0" smtClean="0"/>
          </a:p>
          <a:p>
            <a:pPr>
              <a:buFont typeface="Wingdings" panose="05000000000000000000" pitchFamily="2" charset="2"/>
              <a:buChar char="v"/>
            </a:pPr>
            <a:endParaRPr lang="en-US" dirty="0" smtClean="0"/>
          </a:p>
        </p:txBody>
      </p:sp>
    </p:spTree>
    <p:extLst>
      <p:ext uri="{BB962C8B-B14F-4D97-AF65-F5344CB8AC3E}">
        <p14:creationId xmlns:p14="http://schemas.microsoft.com/office/powerpoint/2010/main" val="411301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 By davide ragusa"/>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20142" b="20142"/>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49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lgn="ctr"/>
            <a:r>
              <a:rPr lang="en-US" dirty="0" smtClean="0"/>
              <a:t>Marcy Simons</a:t>
            </a:r>
          </a:p>
          <a:p>
            <a:pPr algn="ctr"/>
            <a:r>
              <a:rPr lang="en-US" dirty="0" smtClean="0"/>
              <a:t>Organizational Development Librarian</a:t>
            </a:r>
          </a:p>
          <a:p>
            <a:pPr algn="ctr"/>
            <a:r>
              <a:rPr lang="en-US" dirty="0" smtClean="0"/>
              <a:t>University of Notre Dame</a:t>
            </a:r>
          </a:p>
          <a:p>
            <a:pPr algn="ctr"/>
            <a:r>
              <a:rPr lang="en-US" dirty="0" smtClean="0"/>
              <a:t>223 </a:t>
            </a:r>
            <a:r>
              <a:rPr lang="en-US" dirty="0" err="1" smtClean="0"/>
              <a:t>Hesburgh</a:t>
            </a:r>
            <a:r>
              <a:rPr lang="en-US" dirty="0" smtClean="0"/>
              <a:t> Library</a:t>
            </a:r>
          </a:p>
          <a:p>
            <a:pPr algn="ctr"/>
            <a:r>
              <a:rPr lang="en-US" dirty="0" smtClean="0">
                <a:hlinkClick r:id="rId2"/>
              </a:rPr>
              <a:t>msimons@nd.edu</a:t>
            </a:r>
            <a:endParaRPr lang="en-US" dirty="0" smtClean="0"/>
          </a:p>
          <a:p>
            <a:pPr algn="ctr"/>
            <a:r>
              <a:rPr lang="en-US" dirty="0" smtClean="0"/>
              <a:t>574-631-2871</a:t>
            </a:r>
            <a:endParaRPr lang="en-US" dirty="0"/>
          </a:p>
        </p:txBody>
      </p:sp>
    </p:spTree>
    <p:extLst>
      <p:ext uri="{BB962C8B-B14F-4D97-AF65-F5344CB8AC3E}">
        <p14:creationId xmlns:p14="http://schemas.microsoft.com/office/powerpoint/2010/main" val="3054981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change champions</a:t>
            </a:r>
            <a:endParaRPr lang="en-US" dirty="0"/>
          </a:p>
        </p:txBody>
      </p:sp>
      <p:pic>
        <p:nvPicPr>
          <p:cNvPr id="6" name="Picture Placeholder 5"/>
          <p:cNvPicPr>
            <a:picLocks noGrp="1" noChangeAspect="1"/>
          </p:cNvPicPr>
          <p:nvPr>
            <p:ph type="pic" sz="quarter" idx="13"/>
          </p:nvPr>
        </p:nvPicPr>
        <p:blipFill>
          <a:blip r:embed="rId2"/>
          <a:srcRect t="23716" b="23716"/>
          <a:stretch>
            <a:fillRect/>
          </a:stretch>
        </p:blipFill>
        <p:spPr>
          <a:prstGeom prst="rect">
            <a:avLst/>
          </a:prstGeom>
        </p:spPr>
      </p:pic>
    </p:spTree>
    <p:extLst>
      <p:ext uri="{BB962C8B-B14F-4D97-AF65-F5344CB8AC3E}">
        <p14:creationId xmlns:p14="http://schemas.microsoft.com/office/powerpoint/2010/main" val="604635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367" y="1101012"/>
            <a:ext cx="5075853" cy="4945225"/>
          </a:xfrm>
          <a:prstGeom prst="rect">
            <a:avLst/>
          </a:prstGeom>
          <a:noFill/>
          <a:ln>
            <a:noFill/>
          </a:ln>
        </p:spPr>
      </p:pic>
    </p:spTree>
    <p:extLst>
      <p:ext uri="{BB962C8B-B14F-4D97-AF65-F5344CB8AC3E}">
        <p14:creationId xmlns:p14="http://schemas.microsoft.com/office/powerpoint/2010/main" val="1593334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DPW Vision</a:t>
            </a:r>
            <a:endParaRPr lang="en-US"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163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a sense of urgency about the need to achieve change</a:t>
            </a:r>
            <a:endParaRPr lang="en-US" dirty="0"/>
          </a:p>
        </p:txBody>
      </p:sp>
      <p:sp>
        <p:nvSpPr>
          <p:cNvPr id="5" name="TextBox 4"/>
          <p:cNvSpPr txBox="1"/>
          <p:nvPr/>
        </p:nvSpPr>
        <p:spPr>
          <a:xfrm>
            <a:off x="7884367" y="1782146"/>
            <a:ext cx="3441116" cy="4247317"/>
          </a:xfrm>
          <a:prstGeom prst="rect">
            <a:avLst/>
          </a:prstGeom>
          <a:noFill/>
        </p:spPr>
        <p:txBody>
          <a:bodyPr wrap="square" rtlCol="0">
            <a:spAutoFit/>
          </a:bodyPr>
          <a:lstStyle/>
          <a:p>
            <a:r>
              <a:rPr lang="en-US" i="1" dirty="0" smtClean="0"/>
              <a:t>“Due </a:t>
            </a:r>
            <a:r>
              <a:rPr lang="en-US" i="1" dirty="0"/>
              <a:t>to new leadership and the formulation of strategic goals, it has been </a:t>
            </a:r>
            <a:r>
              <a:rPr lang="en-US" i="1" dirty="0" smtClean="0"/>
              <a:t>determined </a:t>
            </a:r>
            <a:r>
              <a:rPr lang="en-US" i="1" dirty="0"/>
              <a:t>there is an opportunity to have a more efficient structure to </a:t>
            </a:r>
            <a:r>
              <a:rPr lang="en-US" i="1" dirty="0" smtClean="0"/>
              <a:t>support </a:t>
            </a:r>
            <a:r>
              <a:rPr lang="en-US" i="1" dirty="0"/>
              <a:t>those goals. This, coupled with many voluntary retirements through the </a:t>
            </a:r>
          </a:p>
          <a:p>
            <a:r>
              <a:rPr lang="en-US" i="1" dirty="0"/>
              <a:t>Staff Voluntary Early Retirement Incentive Plan (SVERIP), and additional faculty </a:t>
            </a:r>
            <a:r>
              <a:rPr lang="en-US" i="1" dirty="0" smtClean="0"/>
              <a:t>retirements</a:t>
            </a:r>
            <a:r>
              <a:rPr lang="en-US" i="1" dirty="0"/>
              <a:t>, provides an opportunity to increase organizational effectiveness, </a:t>
            </a:r>
          </a:p>
          <a:p>
            <a:r>
              <a:rPr lang="en-US" i="1" dirty="0"/>
              <a:t>efficiency and job satisfaction at the </a:t>
            </a:r>
            <a:r>
              <a:rPr lang="en-US" i="1" dirty="0" err="1"/>
              <a:t>Hesburgh</a:t>
            </a:r>
            <a:r>
              <a:rPr lang="en-US" i="1" dirty="0"/>
              <a:t> Libraries</a:t>
            </a:r>
            <a:r>
              <a:rPr lang="en-US" i="1" dirty="0" smtClean="0"/>
              <a:t>.” </a:t>
            </a:r>
          </a:p>
          <a:p>
            <a:r>
              <a:rPr lang="en-US" i="1" dirty="0" smtClean="0"/>
              <a:t>	OAD Business Case Statement</a:t>
            </a:r>
            <a:endParaRPr lang="en-US" i="1" dirty="0"/>
          </a:p>
        </p:txBody>
      </p:sp>
      <p:pic>
        <p:nvPicPr>
          <p:cNvPr id="7" name="Content Placeholder 6"/>
          <p:cNvPicPr>
            <a:picLocks noGrp="1" noChangeAspect="1"/>
          </p:cNvPicPr>
          <p:nvPr>
            <p:ph idx="1"/>
          </p:nvPr>
        </p:nvPicPr>
        <p:blipFill>
          <a:blip r:embed="rId2"/>
          <a:stretch>
            <a:fillRect/>
          </a:stretch>
        </p:blipFill>
        <p:spPr>
          <a:xfrm>
            <a:off x="1306286" y="2408788"/>
            <a:ext cx="5066522" cy="3620675"/>
          </a:xfrm>
          <a:prstGeom prst="rect">
            <a:avLst/>
          </a:prstGeom>
        </p:spPr>
      </p:pic>
    </p:spTree>
    <p:extLst>
      <p:ext uri="{BB962C8B-B14F-4D97-AF65-F5344CB8AC3E}">
        <p14:creationId xmlns:p14="http://schemas.microsoft.com/office/powerpoint/2010/main" val="3018814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of the </a:t>
            </a:r>
            <a:r>
              <a:rPr lang="en-US" dirty="0" err="1" smtClean="0"/>
              <a:t>oad</a:t>
            </a:r>
            <a:endParaRPr lang="en-US" dirty="0"/>
          </a:p>
        </p:txBody>
      </p:sp>
      <p:pic>
        <p:nvPicPr>
          <p:cNvPr id="8" name="Picture Placeholder 7"/>
          <p:cNvPicPr>
            <a:picLocks noGrp="1" noChangeAspect="1"/>
          </p:cNvPicPr>
          <p:nvPr>
            <p:ph type="pic" sz="quarter" idx="13"/>
          </p:nvPr>
        </p:nvPicPr>
        <p:blipFill>
          <a:blip r:embed="rId2"/>
          <a:srcRect l="7454" r="7454"/>
          <a:stretch>
            <a:fillRect/>
          </a:stretch>
        </p:blipFill>
        <p:spPr>
          <a:prstGeom prst="rect">
            <a:avLst/>
          </a:prstGeom>
        </p:spPr>
      </p:pic>
    </p:spTree>
    <p:extLst>
      <p:ext uri="{BB962C8B-B14F-4D97-AF65-F5344CB8AC3E}">
        <p14:creationId xmlns:p14="http://schemas.microsoft.com/office/powerpoint/2010/main" val="210962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Guiding Coalition</a:t>
            </a:r>
            <a:endParaRPr lang="en-US" dirty="0"/>
          </a:p>
        </p:txBody>
      </p:sp>
      <p:sp>
        <p:nvSpPr>
          <p:cNvPr id="3" name="Text Placeholder 2"/>
          <p:cNvSpPr>
            <a:spLocks noGrp="1"/>
          </p:cNvSpPr>
          <p:nvPr>
            <p:ph type="body" idx="1"/>
          </p:nvPr>
        </p:nvSpPr>
        <p:spPr/>
        <p:txBody>
          <a:bodyPr/>
          <a:lstStyle/>
          <a:p>
            <a:r>
              <a:rPr lang="en-US" dirty="0" smtClean="0"/>
              <a:t>Assemble a group with power energy and influence in the organization to lead the change.</a:t>
            </a:r>
            <a:endParaRPr lang="en-US" dirty="0"/>
          </a:p>
        </p:txBody>
      </p:sp>
      <p:sp>
        <p:nvSpPr>
          <p:cNvPr id="4" name="Text Placeholder 3"/>
          <p:cNvSpPr>
            <a:spLocks noGrp="1"/>
          </p:cNvSpPr>
          <p:nvPr>
            <p:ph type="body" sz="quarter" idx="16"/>
          </p:nvPr>
        </p:nvSpPr>
        <p:spPr>
          <a:xfrm>
            <a:off x="7574642" y="1081456"/>
            <a:ext cx="3810001" cy="4871475"/>
          </a:xfrm>
        </p:spPr>
        <p:txBody>
          <a:bodyPr>
            <a:normAutofit/>
          </a:bodyPr>
          <a:lstStyle/>
          <a:p>
            <a:pPr marL="342900" indent="-342900">
              <a:buFont typeface="Wingdings" panose="05000000000000000000" pitchFamily="2" charset="2"/>
              <a:buChar char="ü"/>
            </a:pPr>
            <a:r>
              <a:rPr lang="en-US" dirty="0" smtClean="0"/>
              <a:t>Create change team of 6-8 people from throughout the organization</a:t>
            </a:r>
          </a:p>
          <a:p>
            <a:pPr marL="342900" indent="-342900">
              <a:buFont typeface="Wingdings" panose="05000000000000000000" pitchFamily="2" charset="2"/>
              <a:buChar char="ü"/>
            </a:pPr>
            <a:r>
              <a:rPr lang="en-US" dirty="0" smtClean="0"/>
              <a:t>Members who are respected and trusted by their colleagues as individuals who will represent interests across the Libraries honestly</a:t>
            </a:r>
          </a:p>
          <a:p>
            <a:pPr marL="342900" indent="-342900">
              <a:buFont typeface="Wingdings" panose="05000000000000000000" pitchFamily="2" charset="2"/>
              <a:buChar char="ü"/>
            </a:pPr>
            <a:r>
              <a:rPr lang="en-US" dirty="0" smtClean="0"/>
              <a:t>Members who will bring the perspective of their unit, but are also able to focus on the Library as a whole</a:t>
            </a:r>
          </a:p>
          <a:p>
            <a:r>
              <a:rPr lang="en-US" dirty="0" smtClean="0">
                <a:latin typeface="Batang" panose="02030600000101010101" pitchFamily="18" charset="-127"/>
                <a:ea typeface="Batang" panose="02030600000101010101" pitchFamily="18" charset="-127"/>
              </a:rPr>
              <a:t>★Player’s Coach</a:t>
            </a:r>
            <a:endParaRPr lang="en-US" dirty="0" smtClean="0"/>
          </a:p>
          <a:p>
            <a:pPr marL="342900" indent="-342900">
              <a:buFont typeface="Wingdings" panose="05000000000000000000" pitchFamily="2" charset="2"/>
              <a:buChar char="ü"/>
            </a:pPr>
            <a:endParaRPr lang="en-US" dirty="0" smtClean="0"/>
          </a:p>
        </p:txBody>
      </p:sp>
    </p:spTree>
    <p:extLst>
      <p:ext uri="{BB962C8B-B14F-4D97-AF65-F5344CB8AC3E}">
        <p14:creationId xmlns:p14="http://schemas.microsoft.com/office/powerpoint/2010/main" val="2216787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2655</TotalTime>
  <Words>1324</Words>
  <Application>Microsoft Office PowerPoint</Application>
  <PresentationFormat>Widescreen</PresentationFormat>
  <Paragraphs>212</Paragraphs>
  <Slides>30</Slides>
  <Notes>2</Notes>
  <HiddenSlides>0</HiddenSlides>
  <MMClips>1</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4" baseType="lpstr">
      <vt:lpstr>Batang</vt:lpstr>
      <vt:lpstr>Arial</vt:lpstr>
      <vt:lpstr>Calibri</vt:lpstr>
      <vt:lpstr>Gill Sans</vt:lpstr>
      <vt:lpstr>Microsoft Sans Serif</vt:lpstr>
      <vt:lpstr>Perpetua</vt:lpstr>
      <vt:lpstr>Tw Cen MT</vt:lpstr>
      <vt:lpstr>Tw Cen MT Condensed</vt:lpstr>
      <vt:lpstr>Wingdings</vt:lpstr>
      <vt:lpstr>Wingdings 3</vt:lpstr>
      <vt:lpstr>Integral</vt:lpstr>
      <vt:lpstr>Office Theme</vt:lpstr>
      <vt:lpstr>1_Office Theme</vt:lpstr>
      <vt:lpstr>Worksheet</vt:lpstr>
      <vt:lpstr>Leading a Successful Change Initiative</vt:lpstr>
      <vt:lpstr>PowerPoint Presentation</vt:lpstr>
      <vt:lpstr>PowerPoint Presentation</vt:lpstr>
      <vt:lpstr>Your change champions</vt:lpstr>
      <vt:lpstr>PowerPoint Presentation</vt:lpstr>
      <vt:lpstr>DPW Vision</vt:lpstr>
      <vt:lpstr>Establish a sense of urgency about the need to achieve change</vt:lpstr>
      <vt:lpstr>Guiding principles of the oad</vt:lpstr>
      <vt:lpstr>Create a Guiding Coalition</vt:lpstr>
      <vt:lpstr>Develop a vision and strategy specific to the change</vt:lpstr>
      <vt:lpstr>PowerPoint Presentation</vt:lpstr>
      <vt:lpstr>“Overall organizational design that reflects our strategic goals and the University priorities”</vt:lpstr>
      <vt:lpstr>Aligning with ND Goals</vt:lpstr>
      <vt:lpstr>PowerPoint Presentation</vt:lpstr>
      <vt:lpstr>What We Heard:</vt:lpstr>
      <vt:lpstr>Incorporate employee interests into new placements</vt:lpstr>
      <vt:lpstr>University Librarian</vt:lpstr>
      <vt:lpstr>Recommend space to facilitate intellectual collaboration</vt:lpstr>
      <vt:lpstr>Demonstrate how the libraries contribute to university goals in a way that is clear to those outside the libraries as well as library faculty and staff at all levels</vt:lpstr>
      <vt:lpstr>PowerPoint Presentation</vt:lpstr>
      <vt:lpstr>Use expectations to assess outcomes and evaluate the change process</vt:lpstr>
      <vt:lpstr>PowerPoint Presentation</vt:lpstr>
      <vt:lpstr>PowerPoint Presentation</vt:lpstr>
      <vt:lpstr>Keep repeating change WILL happen because change is necessary.</vt:lpstr>
      <vt:lpstr>Don’t be afraid to challenge the naysayers</vt:lpstr>
      <vt:lpstr>PowerPoint Presentation</vt:lpstr>
      <vt:lpstr>PowerPoint Presentation</vt:lpstr>
      <vt:lpstr>  </vt:lpstr>
      <vt:lpstr>references</vt:lpstr>
      <vt:lpstr>Thank you</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Your Change Champion</dc:title>
  <dc:creator>Marcy Simons</dc:creator>
  <cp:lastModifiedBy>Marcy Simons</cp:lastModifiedBy>
  <cp:revision>70</cp:revision>
  <cp:lastPrinted>2014-06-10T18:31:41Z</cp:lastPrinted>
  <dcterms:created xsi:type="dcterms:W3CDTF">2014-04-15T18:49:29Z</dcterms:created>
  <dcterms:modified xsi:type="dcterms:W3CDTF">2014-06-24T17:45:02Z</dcterms:modified>
</cp:coreProperties>
</file>